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8" r:id="rId10"/>
    <p:sldId id="279" r:id="rId11"/>
    <p:sldId id="280" r:id="rId12"/>
    <p:sldId id="281" r:id="rId13"/>
    <p:sldId id="282" r:id="rId14"/>
    <p:sldId id="283" r:id="rId15"/>
    <p:sldId id="287" r:id="rId16"/>
    <p:sldId id="284" r:id="rId17"/>
    <p:sldId id="285" r:id="rId18"/>
    <p:sldId id="286" r:id="rId19"/>
    <p:sldId id="288" r:id="rId20"/>
    <p:sldId id="289" r:id="rId21"/>
    <p:sldId id="290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FF1"/>
          </a:solidFill>
        </a:fill>
      </a:tcStyle>
    </a:wholeTbl>
    <a:band2H>
      <a:tcTxStyle/>
      <a:tcStyle>
        <a:tcBdr/>
        <a:fill>
          <a:solidFill>
            <a:srgbClr val="E7F7F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2E1"/>
          </a:solidFill>
        </a:fill>
      </a:tcStyle>
    </a:wholeTbl>
    <a:band2H>
      <a:tcTxStyle/>
      <a:tcStyle>
        <a:tcBdr/>
        <a:fill>
          <a:solidFill>
            <a:srgbClr val="E6F1F1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E"/>
          </a:solidFill>
        </a:fill>
      </a:tcStyle>
    </a:wholeTbl>
    <a:band2H>
      <a:tcTxStyle/>
      <a:tcStyle>
        <a:tcBdr/>
        <a:fill>
          <a:solidFill>
            <a:srgbClr val="E6E7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3"/>
    <p:restoredTop sz="69568"/>
  </p:normalViewPr>
  <p:slideViewPr>
    <p:cSldViewPr snapToGrid="0" snapToObjects="1">
      <p:cViewPr varScale="1">
        <p:scale>
          <a:sx n="105" d="100"/>
          <a:sy n="105" d="100"/>
        </p:scale>
        <p:origin x="126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DengXian"/>
      </a:defRPr>
    </a:lvl1pPr>
    <a:lvl2pPr indent="228600" latinLnBrk="0">
      <a:defRPr sz="1200">
        <a:latin typeface="+mn-lt"/>
        <a:ea typeface="+mn-ea"/>
        <a:cs typeface="+mn-cs"/>
        <a:sym typeface="DengXian"/>
      </a:defRPr>
    </a:lvl2pPr>
    <a:lvl3pPr indent="457200" latinLnBrk="0">
      <a:defRPr sz="1200">
        <a:latin typeface="+mn-lt"/>
        <a:ea typeface="+mn-ea"/>
        <a:cs typeface="+mn-cs"/>
        <a:sym typeface="DengXian"/>
      </a:defRPr>
    </a:lvl3pPr>
    <a:lvl4pPr indent="685800" latinLnBrk="0">
      <a:defRPr sz="1200">
        <a:latin typeface="+mn-lt"/>
        <a:ea typeface="+mn-ea"/>
        <a:cs typeface="+mn-cs"/>
        <a:sym typeface="DengXian"/>
      </a:defRPr>
    </a:lvl4pPr>
    <a:lvl5pPr indent="914400" latinLnBrk="0">
      <a:defRPr sz="1200">
        <a:latin typeface="+mn-lt"/>
        <a:ea typeface="+mn-ea"/>
        <a:cs typeface="+mn-cs"/>
        <a:sym typeface="DengXian"/>
      </a:defRPr>
    </a:lvl5pPr>
    <a:lvl6pPr indent="1143000" latinLnBrk="0">
      <a:defRPr sz="1200">
        <a:latin typeface="+mn-lt"/>
        <a:ea typeface="+mn-ea"/>
        <a:cs typeface="+mn-cs"/>
        <a:sym typeface="DengXian"/>
      </a:defRPr>
    </a:lvl6pPr>
    <a:lvl7pPr indent="1371600" latinLnBrk="0">
      <a:defRPr sz="1200">
        <a:latin typeface="+mn-lt"/>
        <a:ea typeface="+mn-ea"/>
        <a:cs typeface="+mn-cs"/>
        <a:sym typeface="DengXian"/>
      </a:defRPr>
    </a:lvl7pPr>
    <a:lvl8pPr indent="1600200" latinLnBrk="0">
      <a:defRPr sz="1200">
        <a:latin typeface="+mn-lt"/>
        <a:ea typeface="+mn-ea"/>
        <a:cs typeface="+mn-cs"/>
        <a:sym typeface="DengXian"/>
      </a:defRPr>
    </a:lvl8pPr>
    <a:lvl9pPr indent="1828800" latinLnBrk="0">
      <a:defRPr sz="1200">
        <a:latin typeface="+mn-lt"/>
        <a:ea typeface="+mn-ea"/>
        <a:cs typeface="+mn-cs"/>
        <a:sym typeface="DengXi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zh-CN" dirty="0"/>
              <a:t>Language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Processing</a:t>
            </a:r>
            <a:r>
              <a:rPr kumimoji="1" lang="zh-CN" altLang="en-US" dirty="0"/>
              <a:t>中两个核心任务：语法解析（</a:t>
            </a:r>
            <a:r>
              <a:rPr kumimoji="1" lang="en-US" altLang="zh-CN" dirty="0" err="1"/>
              <a:t>Lexer</a:t>
            </a:r>
            <a:r>
              <a:rPr kumimoji="1" lang="zh-CN" altLang="en-US" dirty="0"/>
              <a:t>、</a:t>
            </a:r>
            <a:r>
              <a:rPr kumimoji="1" lang="en-US" altLang="zh-CN" dirty="0"/>
              <a:t>Parse</a:t>
            </a:r>
            <a:r>
              <a:rPr kumimoji="1" lang="zh-CN" altLang="en-US" dirty="0"/>
              <a:t>）、构建</a:t>
            </a:r>
            <a:r>
              <a:rPr kumimoji="1" lang="en-US" altLang="zh-CN" dirty="0"/>
              <a:t>AST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（</a:t>
            </a:r>
            <a:r>
              <a:rPr kumimoji="1" lang="en-US" altLang="zh-CN" dirty="0" err="1"/>
              <a:t>AstBuilder</a:t>
            </a:r>
            <a:r>
              <a:rPr kumimoji="1" lang="zh-CN" altLang="en-US" dirty="0"/>
              <a:t>）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语法解析：这个任务通过语法解析器</a:t>
            </a:r>
            <a:r>
              <a:rPr kumimoji="1" lang="en-US" altLang="zh-CN" dirty="0"/>
              <a:t>ANTLR</a:t>
            </a:r>
            <a:r>
              <a:rPr kumimoji="1" lang="zh-CN" altLang="en-US" dirty="0"/>
              <a:t>对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语句进行语法解析，对应图中</a:t>
            </a:r>
            <a:r>
              <a:rPr kumimoji="1" lang="en-US" altLang="zh-CN" dirty="0" err="1"/>
              <a:t>Lexer</a:t>
            </a:r>
            <a:r>
              <a:rPr kumimoji="1" lang="zh-CN" altLang="en-US" dirty="0"/>
              <a:t>跟</a:t>
            </a:r>
            <a:r>
              <a:rPr kumimoji="1" lang="en-US" altLang="zh-CN" dirty="0"/>
              <a:t>Parser</a:t>
            </a:r>
            <a:r>
              <a:rPr kumimoji="1" lang="zh-CN" altLang="en-US" dirty="0"/>
              <a:t>两块内容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构建</a:t>
            </a:r>
            <a:r>
              <a:rPr kumimoji="1" lang="en-US" altLang="zh-CN" dirty="0"/>
              <a:t>AST(abstract syntax tree)</a:t>
            </a:r>
            <a:r>
              <a:rPr kumimoji="1" lang="zh-CN" altLang="en-US" dirty="0"/>
              <a:t>节点：这个任务将使用</a:t>
            </a:r>
            <a:r>
              <a:rPr kumimoji="1" lang="en-US" altLang="zh-CN" dirty="0"/>
              <a:t>Node(</a:t>
            </a:r>
            <a:r>
              <a:rPr kumimoji="1" lang="zh-CN" altLang="en-US" dirty="0"/>
              <a:t>源码中的一个接口类</a:t>
            </a:r>
            <a:r>
              <a:rPr kumimoji="1" lang="en-US" altLang="zh-CN" dirty="0"/>
              <a:t>)</a:t>
            </a:r>
            <a:r>
              <a:rPr kumimoji="1" lang="zh-CN" altLang="en-US" dirty="0"/>
              <a:t>来存储语法解析后的信息，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的概念随后会进一步展开</a:t>
            </a: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我们这里先简单介绍下术语，下面将会详细的展开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44546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zh-CN" altLang="en-US" dirty="0"/>
              <a:t>这个图还是描述了一条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语句如何被语法解析、最终生成</a:t>
            </a:r>
            <a:r>
              <a:rPr kumimoji="1" lang="en-US" altLang="zh-CN" dirty="0"/>
              <a:t>AST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的过程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语法解析这块的处理原理不是我们关心的部分，所以我们就简单了解下其大致的处理流程即可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在源码中就是对应后缀名为</a:t>
            </a:r>
            <a:r>
              <a:rPr kumimoji="1" lang="en-US" altLang="zh-CN" dirty="0"/>
              <a:t>.g4</a:t>
            </a:r>
            <a:r>
              <a:rPr kumimoji="1" lang="zh-CN" altLang="en-US" dirty="0"/>
              <a:t>的几个语法文件（</a:t>
            </a:r>
            <a:r>
              <a:rPr kumimoji="1" lang="en-US" altLang="zh-CN" dirty="0"/>
              <a:t>Grammar</a:t>
            </a:r>
            <a:r>
              <a:rPr kumimoji="1" lang="zh-CN" altLang="en-US" dirty="0"/>
              <a:t> </a:t>
            </a:r>
            <a:r>
              <a:rPr kumimoji="1" lang="en-US" altLang="zh-CN" dirty="0"/>
              <a:t>file</a:t>
            </a:r>
            <a:r>
              <a:rPr kumimoji="1" lang="zh-CN" altLang="en-US" dirty="0"/>
              <a:t>），这些文件中定义了一些关键字（</a:t>
            </a:r>
            <a:r>
              <a:rPr kumimoji="1" lang="en-US" altLang="zh-CN" dirty="0"/>
              <a:t>keyword</a:t>
            </a:r>
            <a:r>
              <a:rPr kumimoji="1" lang="zh-CN" altLang="en-US" dirty="0"/>
              <a:t>）以及关键模板（</a:t>
            </a:r>
            <a:r>
              <a:rPr kumimoji="1" lang="en-US" altLang="zh-CN" dirty="0"/>
              <a:t>keyword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</a:t>
            </a:r>
            <a:r>
              <a:rPr kumimoji="1" lang="zh-CN" altLang="en-US" dirty="0"/>
              <a:t>），这些关键字跟关键模块的组合就成为了一条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语句，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比如图中</a:t>
            </a:r>
            <a:r>
              <a:rPr kumimoji="1" lang="en-US" altLang="zh-CN" dirty="0" err="1"/>
              <a:t>pplStatement</a:t>
            </a:r>
            <a:r>
              <a:rPr kumimoji="1" lang="zh-CN" altLang="en-US" dirty="0"/>
              <a:t>就描述了一条完整的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语句就是由</a:t>
            </a:r>
            <a:r>
              <a:rPr kumimoji="1" lang="en-US" altLang="zh-CN" dirty="0" err="1"/>
              <a:t>searchCommand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(PIPE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commands)</a:t>
            </a:r>
            <a:r>
              <a:rPr kumimoji="1" lang="zh-CN" altLang="en-US" dirty="0"/>
              <a:t>*组成的，</a:t>
            </a:r>
            <a:r>
              <a:rPr kumimoji="1" lang="en-US" altLang="zh-CN" dirty="0"/>
              <a:t>PIPE</a:t>
            </a:r>
            <a:r>
              <a:rPr kumimoji="1" lang="zh-CN" altLang="en-US" dirty="0"/>
              <a:t>这个管道符就属于其中一种关键字</a:t>
            </a:r>
            <a:r>
              <a:rPr kumimoji="1" lang="en-US" altLang="zh-CN" dirty="0"/>
              <a:t>keyword</a:t>
            </a:r>
            <a:r>
              <a:rPr kumimoji="1" lang="zh-CN" altLang="en-US" dirty="0"/>
              <a:t>。 而</a:t>
            </a:r>
            <a:r>
              <a:rPr kumimoji="1" lang="en-US" altLang="zh-CN" dirty="0" err="1"/>
              <a:t>searchCommand</a:t>
            </a:r>
            <a:r>
              <a:rPr kumimoji="1" lang="zh-CN" altLang="en-US" dirty="0"/>
              <a:t>跟</a:t>
            </a:r>
            <a:r>
              <a:rPr kumimoji="1" lang="en-US" altLang="zh-CN" dirty="0"/>
              <a:t>commands</a:t>
            </a:r>
            <a:r>
              <a:rPr kumimoji="1" lang="zh-CN" altLang="en-US" dirty="0"/>
              <a:t>就关键模块</a:t>
            </a:r>
            <a:r>
              <a:rPr kumimoji="1" lang="en-US" altLang="zh-CN" dirty="0"/>
              <a:t>keyword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</a:t>
            </a:r>
          </a:p>
          <a:p>
            <a:pPr algn="l"/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随后</a:t>
            </a:r>
            <a:r>
              <a:rPr kumimoji="1" lang="en-US" altLang="zh-CN" dirty="0"/>
              <a:t>Lexical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Analyzer</a:t>
            </a:r>
            <a:r>
              <a:rPr kumimoji="1" lang="zh-CN" altLang="en-US" dirty="0"/>
              <a:t>会识别语法文件中的这些关键字、关键模块，然后作为</a:t>
            </a:r>
            <a:r>
              <a:rPr kumimoji="1" lang="en-US" altLang="zh-CN" dirty="0"/>
              <a:t>token</a:t>
            </a:r>
            <a:r>
              <a:rPr kumimoji="1" lang="zh-CN" altLang="en-US" dirty="0"/>
              <a:t>交给</a:t>
            </a:r>
            <a:r>
              <a:rPr kumimoji="1" lang="en-US" altLang="zh-CN" dirty="0"/>
              <a:t>Syntax</a:t>
            </a:r>
            <a:r>
              <a:rPr kumimoji="1" lang="zh-CN" altLang="en-US" dirty="0"/>
              <a:t> </a:t>
            </a:r>
            <a:r>
              <a:rPr kumimoji="1" lang="en-US" altLang="zh-CN" dirty="0"/>
              <a:t>Analyzer</a:t>
            </a:r>
            <a:r>
              <a:rPr kumimoji="1" lang="zh-CN" altLang="en-US" dirty="0"/>
              <a:t>处理，随后</a:t>
            </a:r>
            <a:r>
              <a:rPr kumimoji="1" lang="en-US" altLang="zh-CN" dirty="0"/>
              <a:t>Syntax</a:t>
            </a:r>
            <a:r>
              <a:rPr kumimoji="1" lang="zh-CN" altLang="en-US" dirty="0"/>
              <a:t> </a:t>
            </a:r>
            <a:r>
              <a:rPr kumimoji="1" lang="en-US" altLang="zh-CN" dirty="0"/>
              <a:t>Analyzer</a:t>
            </a:r>
            <a:r>
              <a:rPr kumimoji="1" lang="zh-CN" altLang="en-US" dirty="0"/>
              <a:t>将这些</a:t>
            </a:r>
            <a:r>
              <a:rPr kumimoji="1" lang="en-US" altLang="zh-CN" dirty="0"/>
              <a:t>token</a:t>
            </a:r>
            <a:r>
              <a:rPr kumimoji="1" lang="zh-CN" altLang="en-US" dirty="0"/>
              <a:t>代表的信息用</a:t>
            </a:r>
            <a:r>
              <a:rPr kumimoji="1" lang="en-US" altLang="zh-CN" dirty="0"/>
              <a:t>Node</a:t>
            </a:r>
          </a:p>
          <a:p>
            <a:pPr algn="l"/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48924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zh-CN" altLang="en-US" dirty="0"/>
              <a:t>我们关心的是在语法解析后生成信息，使用什么样的数据结构进行存储。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目前源码中使用了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对象来进行存储，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对象还分为</a:t>
            </a:r>
            <a:r>
              <a:rPr kumimoji="1" lang="en-US" altLang="zh-CN" dirty="0" err="1"/>
              <a:t>UnresolvedExpression</a:t>
            </a:r>
            <a:r>
              <a:rPr kumimoji="1" lang="zh-CN" altLang="en-US" dirty="0"/>
              <a:t>跟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两种类型。，对应源码中的两种抽象类，如图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在后面的介绍中我们将会了解到，这些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用于生成逻辑计划</a:t>
            </a:r>
            <a:r>
              <a:rPr kumimoji="1" lang="en-US" altLang="zh-CN" dirty="0" err="1"/>
              <a:t>logicalPlan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 对于</a:t>
            </a:r>
            <a:r>
              <a:rPr kumimoji="1" lang="en-US" altLang="zh-CN" dirty="0" err="1"/>
              <a:t>UnresolvedExpression</a:t>
            </a:r>
            <a:r>
              <a:rPr kumimoji="1" lang="zh-CN" altLang="en-US" dirty="0"/>
              <a:t>将会转化为</a:t>
            </a:r>
            <a:r>
              <a:rPr kumimoji="1" lang="en-US" altLang="zh-CN" dirty="0"/>
              <a:t>Expression</a:t>
            </a:r>
            <a:r>
              <a:rPr kumimoji="1" lang="zh-CN" altLang="en-US" dirty="0"/>
              <a:t>。</a:t>
            </a:r>
            <a:r>
              <a:rPr kumimoji="1" lang="en-US" altLang="zh-CN" dirty="0"/>
              <a:t>Expression</a:t>
            </a:r>
            <a:r>
              <a:rPr kumimoji="1" lang="zh-CN" altLang="en-US" dirty="0"/>
              <a:t>作为参数将用于生成</a:t>
            </a:r>
            <a:r>
              <a:rPr kumimoji="1" lang="en-US" altLang="zh-CN" dirty="0" err="1"/>
              <a:t>logicPlan</a:t>
            </a:r>
            <a:r>
              <a:rPr kumimoji="1" lang="zh-CN" altLang="en-US" dirty="0"/>
              <a:t>，这个简单的提一下，后面会继续展开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另外提一下的是，因为</a:t>
            </a:r>
            <a:r>
              <a:rPr kumimoji="1" lang="en-US" altLang="zh-CN" dirty="0"/>
              <a:t>OpenSearch-</a:t>
            </a:r>
            <a:r>
              <a:rPr kumimoji="1" lang="en-US" altLang="zh-CN" dirty="0" err="1"/>
              <a:t>sql</a:t>
            </a:r>
            <a:r>
              <a:rPr kumimoji="1" lang="zh-CN" altLang="en-US" dirty="0"/>
              <a:t>这个项目同时支持使用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语法、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语法实现查询，他们在根据不同的语法文件进行语法解析后，都使用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这种数据结构来存储，也就说随后的处理逻辑就保持一致了。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31287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zh-CN" altLang="en-US" dirty="0"/>
              <a:t>接着我们通过源码来更加深入的理解下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跟语法规则的关系，这里语法规则指的就是后缀名为</a:t>
            </a:r>
            <a:r>
              <a:rPr kumimoji="1" lang="en-US" altLang="zh-CN" dirty="0"/>
              <a:t>.g4</a:t>
            </a:r>
            <a:r>
              <a:rPr kumimoji="1" lang="zh-CN" altLang="en-US" dirty="0"/>
              <a:t>的几个语法文件中的内容，我们先看下</a:t>
            </a:r>
            <a:r>
              <a:rPr kumimoji="1" lang="en-US" altLang="zh-CN" dirty="0" err="1"/>
              <a:t>UnreslovedPlan</a:t>
            </a:r>
            <a:r>
              <a:rPr kumimoji="1" lang="zh-CN" altLang="en-US" dirty="0"/>
              <a:t>跟语法规则关系，如图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语法解析会将每一个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使用对应的数据结构存储解析后的信息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另外可以看到有几个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是没有匹配到的，比如</a:t>
            </a:r>
            <a:r>
              <a:rPr kumimoji="1" lang="en-US" altLang="zh-CN" dirty="0" err="1"/>
              <a:t>RelationSubQuery</a:t>
            </a:r>
            <a:r>
              <a:rPr kumimoji="1" lang="zh-CN" altLang="en-US" dirty="0"/>
              <a:t>、</a:t>
            </a:r>
            <a:r>
              <a:rPr kumimoji="1" lang="en-US" altLang="zh-CN" dirty="0"/>
              <a:t>Values</a:t>
            </a:r>
            <a:r>
              <a:rPr kumimoji="1" lang="zh-CN" altLang="en-US" dirty="0"/>
              <a:t>、</a:t>
            </a:r>
            <a:r>
              <a:rPr kumimoji="1" lang="en-US" altLang="zh-CN" dirty="0"/>
              <a:t>Limit</a:t>
            </a:r>
            <a:r>
              <a:rPr kumimoji="1" lang="zh-CN" altLang="en-US" dirty="0"/>
              <a:t> 是因为这些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是为使用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语法查询准备的</a:t>
            </a:r>
            <a:r>
              <a:rPr kumimoji="1" lang="en-US" altLang="zh-CN" dirty="0"/>
              <a:t>,</a:t>
            </a:r>
            <a:r>
              <a:rPr kumimoji="1" lang="zh-CN" altLang="en-US" dirty="0"/>
              <a:t>还有一个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，他用来存储查询的索引信息。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另外在</a:t>
            </a:r>
            <a:r>
              <a:rPr kumimoji="1" lang="en-US" altLang="zh-CN" dirty="0" err="1"/>
              <a:t>pplStatement</a:t>
            </a:r>
            <a:r>
              <a:rPr kumimoji="1" lang="zh-CN" altLang="en-US" dirty="0"/>
              <a:t>中还有一个</a:t>
            </a:r>
            <a:r>
              <a:rPr kumimoji="1" lang="en-US" altLang="zh-CN" dirty="0" err="1"/>
              <a:t>searchCommand</a:t>
            </a:r>
            <a:r>
              <a:rPr kumimoji="1" lang="zh-CN" altLang="en-US" dirty="0"/>
              <a:t>，我们下面在额外拿出来介绍下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9217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zh-CN" altLang="en-US" dirty="0"/>
              <a:t>接着我们看下语法规则与</a:t>
            </a:r>
            <a:r>
              <a:rPr kumimoji="1" lang="en-US" altLang="zh-CN" dirty="0" err="1"/>
              <a:t>UnresolvedExpression</a:t>
            </a:r>
            <a:r>
              <a:rPr kumimoji="1" lang="zh-CN" altLang="en-US" dirty="0"/>
              <a:t>的关系，上一个幻灯片中介绍了语法规则中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跟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的关系，也就是每一个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会对应生成一个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，我们进一步深入看下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，以</a:t>
            </a:r>
            <a:r>
              <a:rPr kumimoji="1" lang="en-US" altLang="zh-CN" dirty="0" err="1"/>
              <a:t>whereCommand</a:t>
            </a:r>
            <a:r>
              <a:rPr kumimoji="1" lang="zh-CN" altLang="en-US" dirty="0"/>
              <a:t>为例，如图，可以见</a:t>
            </a:r>
            <a:r>
              <a:rPr kumimoji="1" lang="en-US" altLang="zh-CN" dirty="0"/>
              <a:t>WHERE</a:t>
            </a:r>
            <a:r>
              <a:rPr kumimoji="1" lang="zh-CN" altLang="en-US" dirty="0"/>
              <a:t>是一个关键字，</a:t>
            </a:r>
            <a:r>
              <a:rPr kumimoji="1" lang="en-US" altLang="zh-CN" dirty="0" err="1"/>
              <a:t>logicalExpression</a:t>
            </a:r>
            <a:r>
              <a:rPr kumimoji="1" lang="zh-CN" altLang="en-US" dirty="0"/>
              <a:t>是个关键模板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这里想说明的是，每个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可能存在一些条件，那么这些条件在语法解析后将会用</a:t>
            </a:r>
            <a:r>
              <a:rPr kumimoji="1" lang="en-US" altLang="zh-CN" dirty="0" err="1"/>
              <a:t>UnresolvedExpression</a:t>
            </a:r>
            <a:r>
              <a:rPr kumimoji="1" lang="zh-CN" altLang="en-US" dirty="0"/>
              <a:t>来存储，换个角度说，语法文件中定义的规则中，或者说编写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语句，就是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与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的任意组合，并且每个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可以有自由组合的条件，对应代码中的</a:t>
            </a:r>
            <a:r>
              <a:rPr kumimoji="1" lang="en-US" altLang="zh-CN" dirty="0" err="1"/>
              <a:t>UnresolvedExpression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由于条件的数量特别大，这里就不给出语法规则中的每一个条件跟对应数据结构</a:t>
            </a:r>
            <a:r>
              <a:rPr kumimoji="1" lang="en-US" altLang="zh-CN" dirty="0" err="1"/>
              <a:t>UnresolvedExpression</a:t>
            </a:r>
            <a:r>
              <a:rPr kumimoji="1" lang="zh-CN" altLang="en-US" dirty="0"/>
              <a:t>的一一对应关系了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4294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00" dirty="0">
                <a:latin typeface="+mn-lt"/>
                <a:ea typeface="+mn-ea"/>
                <a:cs typeface="+mn-cs"/>
                <a:sym typeface="DengXian"/>
              </a:rPr>
              <a:t>刚刚介绍</a:t>
            </a:r>
            <a:r>
              <a:rPr kumimoji="1" lang="en-US" altLang="zh-CN" sz="1000" dirty="0" err="1">
                <a:latin typeface="+mn-lt"/>
                <a:ea typeface="+mn-ea"/>
                <a:cs typeface="+mn-cs"/>
                <a:sym typeface="DengXian"/>
              </a:rPr>
              <a:t>UnsolvedPlan</a:t>
            </a: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与语法规则的关系时候，没有只介绍</a:t>
            </a:r>
            <a:r>
              <a:rPr kumimoji="1" lang="en-US" altLang="zh-CN" sz="1000" dirty="0" err="1">
                <a:latin typeface="+mn-lt"/>
                <a:ea typeface="+mn-ea"/>
                <a:cs typeface="+mn-cs"/>
                <a:sym typeface="DengXian"/>
              </a:rPr>
              <a:t>searchCommand</a:t>
            </a: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，这里说下，如图</a:t>
            </a:r>
            <a:endParaRPr kumimoji="1" lang="en-US" altLang="zh-CN" sz="1000" dirty="0">
              <a:latin typeface="+mn-lt"/>
              <a:ea typeface="+mn-ea"/>
              <a:cs typeface="+mn-cs"/>
              <a:sym typeface="DengXian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zh-CN" sz="1000" dirty="0">
              <a:latin typeface="+mn-lt"/>
              <a:ea typeface="+mn-ea"/>
              <a:cs typeface="+mn-cs"/>
              <a:sym typeface="DengXian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对于没有</a:t>
            </a:r>
            <a:r>
              <a:rPr kumimoji="1" lang="en-US" altLang="zh-CN" sz="1000" dirty="0" err="1">
                <a:latin typeface="+mn-lt"/>
                <a:ea typeface="+mn-ea"/>
                <a:cs typeface="+mn-cs"/>
                <a:sym typeface="DengXian"/>
              </a:rPr>
              <a:t>logicalExpression</a:t>
            </a: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的规则，那么直接使用</a:t>
            </a:r>
            <a:r>
              <a:rPr kumimoji="1" lang="en-US" altLang="zh-CN" sz="1000" dirty="0">
                <a:latin typeface="+mn-lt"/>
                <a:ea typeface="+mn-ea"/>
                <a:cs typeface="+mn-cs"/>
                <a:sym typeface="DengXian"/>
              </a:rPr>
              <a:t>Relation</a:t>
            </a: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来存储解系信息，否则先用</a:t>
            </a:r>
            <a:r>
              <a:rPr kumimoji="1" lang="en-US" altLang="zh-CN" sz="1000" dirty="0">
                <a:latin typeface="+mn-lt"/>
                <a:ea typeface="+mn-ea"/>
                <a:cs typeface="+mn-cs"/>
                <a:sym typeface="DengXian"/>
              </a:rPr>
              <a:t>Relation</a:t>
            </a: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存储，用</a:t>
            </a:r>
            <a:r>
              <a:rPr kumimoji="1" lang="en-US" altLang="zh-CN" sz="1000" dirty="0">
                <a:latin typeface="+mn-lt"/>
                <a:ea typeface="+mn-ea"/>
                <a:cs typeface="+mn-cs"/>
                <a:sym typeface="DengXian"/>
              </a:rPr>
              <a:t>Filter</a:t>
            </a: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封装</a:t>
            </a:r>
            <a:r>
              <a:rPr kumimoji="1" lang="en-US" altLang="zh-CN" sz="1000" dirty="0">
                <a:latin typeface="+mn-lt"/>
                <a:ea typeface="+mn-ea"/>
                <a:cs typeface="+mn-cs"/>
                <a:sym typeface="DengXian"/>
              </a:rPr>
              <a:t>Relation</a:t>
            </a: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跟</a:t>
            </a:r>
            <a:r>
              <a:rPr kumimoji="1" lang="en-US" altLang="zh-CN" sz="1000" dirty="0" err="1">
                <a:latin typeface="+mn-lt"/>
                <a:ea typeface="+mn-ea"/>
                <a:cs typeface="+mn-cs"/>
                <a:sym typeface="DengXian"/>
              </a:rPr>
              <a:t>logicalExpression</a:t>
            </a: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的信息。</a:t>
            </a:r>
            <a:endParaRPr kumimoji="1" lang="en-US" altLang="zh-CN" sz="1000" dirty="0">
              <a:latin typeface="+mn-lt"/>
              <a:ea typeface="+mn-ea"/>
              <a:cs typeface="+mn-cs"/>
              <a:sym typeface="DengXian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zh-CN" sz="1000" dirty="0">
              <a:latin typeface="+mn-lt"/>
              <a:ea typeface="+mn-ea"/>
              <a:cs typeface="+mn-cs"/>
              <a:sym typeface="DengXian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1000" dirty="0">
                <a:latin typeface="+mn-lt"/>
                <a:ea typeface="+mn-ea"/>
                <a:cs typeface="+mn-cs"/>
                <a:sym typeface="DengXian"/>
              </a:rPr>
              <a:t>举个例子</a:t>
            </a:r>
            <a:endParaRPr lang="en-US" altLang="zh-CN" sz="1000" dirty="0">
              <a:latin typeface="+mn-lt"/>
              <a:ea typeface="+mn-ea"/>
              <a:cs typeface="+mn-cs"/>
              <a:sym typeface="DengXian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zh-CN" sz="1000" dirty="0">
              <a:latin typeface="+mn-lt"/>
              <a:ea typeface="+mn-ea"/>
              <a:cs typeface="+mn-cs"/>
              <a:sym typeface="DengXian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zh-CN" sz="1000" dirty="0">
              <a:latin typeface="+mn-lt"/>
              <a:ea typeface="+mn-ea"/>
              <a:cs typeface="+mn-cs"/>
              <a:sym typeface="DengXian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zh-CN" sz="1000" dirty="0">
              <a:latin typeface="+mn-lt"/>
              <a:ea typeface="+mn-ea"/>
              <a:cs typeface="+mn-cs"/>
              <a:sym typeface="DengXian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zh-CN" sz="1000" dirty="0">
              <a:latin typeface="+mn-lt"/>
              <a:ea typeface="+mn-ea"/>
              <a:cs typeface="+mn-cs"/>
              <a:sym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3890716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zh-CN" altLang="en-US" dirty="0"/>
              <a:t>在</a:t>
            </a:r>
            <a:r>
              <a:rPr kumimoji="1" lang="en-US" altLang="zh-CN" dirty="0" err="1"/>
              <a:t>AstBuilder</a:t>
            </a:r>
            <a:r>
              <a:rPr kumimoji="1" lang="zh-CN" altLang="en-US" dirty="0"/>
              <a:t>中实现了生成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的几个方法，同样的，每一个语法规则中的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都有一个方法用来生成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，图中只是列举了部分方法，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当然了这些方法是</a:t>
            </a:r>
            <a:r>
              <a:rPr kumimoji="1" lang="en-US" altLang="zh-CN" dirty="0"/>
              <a:t>ANTLER</a:t>
            </a:r>
            <a:r>
              <a:rPr kumimoji="1" lang="zh-CN" altLang="en-US" dirty="0"/>
              <a:t>这个框架自动生成的</a:t>
            </a:r>
            <a:r>
              <a:rPr kumimoji="1" lang="en-US" altLang="zh-CN" dirty="0"/>
              <a:t>.</a:t>
            </a:r>
            <a:r>
              <a:rPr kumimoji="1" lang="zh-CN" altLang="en-US" dirty="0"/>
              <a:t>我们需要实现自己的逻辑来处理</a:t>
            </a:r>
            <a:r>
              <a:rPr kumimoji="1" lang="en-US" altLang="zh-CN" dirty="0"/>
              <a:t>ANTLER</a:t>
            </a:r>
            <a:r>
              <a:rPr kumimoji="1" lang="zh-CN" altLang="en-US" dirty="0"/>
              <a:t>解析出的信息，以</a:t>
            </a:r>
            <a:r>
              <a:rPr kumimoji="1" lang="en-US" altLang="zh-CN" dirty="0" err="1"/>
              <a:t>wherecommand</a:t>
            </a:r>
            <a:r>
              <a:rPr kumimoji="1" lang="zh-CN" altLang="en-US" dirty="0"/>
              <a:t>为例，我们看下实现</a:t>
            </a:r>
            <a:endParaRPr kumimoji="1" lang="en-US" altLang="zh-CN" dirty="0"/>
          </a:p>
          <a:p>
            <a:pPr algn="l"/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17049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zh-CN" altLang="en-US" dirty="0"/>
              <a:t>我们看一下将</a:t>
            </a:r>
            <a:r>
              <a:rPr kumimoji="1" lang="en-US" altLang="zh-CN" dirty="0" err="1"/>
              <a:t>whereCommand</a:t>
            </a:r>
            <a:r>
              <a:rPr kumimoji="1" lang="zh-CN" altLang="en-US" dirty="0"/>
              <a:t>用</a:t>
            </a:r>
            <a:r>
              <a:rPr kumimoji="1" lang="en-US" altLang="zh-CN" dirty="0"/>
              <a:t>Filter</a:t>
            </a:r>
            <a:r>
              <a:rPr kumimoji="1" lang="zh-CN" altLang="en-US" dirty="0"/>
              <a:t>存储的相关内容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en-US" altLang="zh-CN" dirty="0"/>
              <a:t>Where</a:t>
            </a:r>
            <a:r>
              <a:rPr kumimoji="1" lang="zh-CN" altLang="en-US" dirty="0"/>
              <a:t>关键字对应使用</a:t>
            </a:r>
            <a:r>
              <a:rPr kumimoji="1" lang="en-US" altLang="zh-CN" dirty="0"/>
              <a:t>Filter</a:t>
            </a:r>
            <a:r>
              <a:rPr kumimoji="1" lang="zh-CN" altLang="en-US" dirty="0"/>
              <a:t>对象来描述，而</a:t>
            </a:r>
            <a:r>
              <a:rPr kumimoji="1" lang="en-US" altLang="zh-CN" dirty="0" err="1"/>
              <a:t>cmd</a:t>
            </a:r>
            <a:r>
              <a:rPr kumimoji="1" lang="en-US" altLang="zh-CN" dirty="0"/>
              <a:t>=123</a:t>
            </a:r>
            <a:r>
              <a:rPr kumimoji="1" lang="zh-CN" altLang="en-US" dirty="0"/>
              <a:t>作为条件，将会用</a:t>
            </a:r>
            <a:r>
              <a:rPr kumimoji="1" lang="en-US" altLang="zh-CN" dirty="0"/>
              <a:t>Compare</a:t>
            </a:r>
            <a:r>
              <a:rPr kumimoji="1" lang="zh-CN" altLang="en-US" dirty="0"/>
              <a:t>对象描述。这个对象是</a:t>
            </a:r>
            <a:r>
              <a:rPr kumimoji="1" lang="en-US" altLang="zh-CN" dirty="0" err="1"/>
              <a:t>UnresolvedExpression</a:t>
            </a:r>
            <a:r>
              <a:rPr kumimoji="1" lang="zh-CN" altLang="en-US" dirty="0"/>
              <a:t>对象存储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algn="l"/>
            <a:r>
              <a:rPr kumimoji="1" lang="zh-CN" altLang="en-US" dirty="0"/>
              <a:t>先看下</a:t>
            </a:r>
            <a:r>
              <a:rPr kumimoji="1" lang="en-US" altLang="zh-CN" dirty="0"/>
              <a:t>Compare</a:t>
            </a:r>
            <a:r>
              <a:rPr kumimoji="1" lang="zh-CN" altLang="en-US" dirty="0"/>
              <a:t>对象，它包含了三个变量</a:t>
            </a:r>
            <a:r>
              <a:rPr kumimoji="1" lang="en-US" altLang="zh-CN" dirty="0"/>
              <a:t>operator</a:t>
            </a:r>
            <a:r>
              <a:rPr kumimoji="1" lang="zh-CN" altLang="en-US" dirty="0"/>
              <a:t>、</a:t>
            </a:r>
            <a:r>
              <a:rPr kumimoji="1" lang="en-US" altLang="zh-CN" dirty="0"/>
              <a:t>left</a:t>
            </a:r>
            <a:r>
              <a:rPr kumimoji="1" lang="zh-CN" altLang="en-US" dirty="0"/>
              <a:t>、</a:t>
            </a:r>
            <a:r>
              <a:rPr kumimoji="1" lang="en-US" altLang="zh-CN" dirty="0"/>
              <a:t>right</a:t>
            </a:r>
            <a:r>
              <a:rPr kumimoji="1" lang="zh-CN" altLang="en-US" dirty="0"/>
              <a:t>，分别用来存储 </a:t>
            </a:r>
            <a:r>
              <a:rPr kumimoji="1" lang="en-US" altLang="zh-CN" dirty="0"/>
              <a:t>=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cmd</a:t>
            </a:r>
            <a:r>
              <a:rPr kumimoji="1" lang="zh-CN" altLang="en-US" dirty="0"/>
              <a:t>、</a:t>
            </a:r>
            <a:r>
              <a:rPr kumimoji="1" lang="en-US" altLang="zh-CN" dirty="0"/>
              <a:t>123</a:t>
            </a:r>
            <a:r>
              <a:rPr kumimoji="1" lang="zh-CN" altLang="en-US" dirty="0"/>
              <a:t>这三个信息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01075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zh-CN" altLang="en-US" dirty="0"/>
              <a:t>通过前面的介绍，总结下：语法规则中的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会转化为，而每个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中如果带有条件的话，这些条件会转化为</a:t>
            </a:r>
            <a:r>
              <a:rPr kumimoji="1" lang="en-US" altLang="zh-CN" dirty="0" err="1"/>
              <a:t>UnsolvedExpression</a:t>
            </a:r>
            <a:endParaRPr kumimoji="1" lang="en-US" altLang="zh-CN" dirty="0"/>
          </a:p>
          <a:p>
            <a:pPr algn="l"/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并且</a:t>
            </a:r>
            <a:r>
              <a:rPr kumimoji="1" lang="en-US" altLang="zh-CN" dirty="0" err="1"/>
              <a:t>UnsolvedExpression</a:t>
            </a:r>
            <a:r>
              <a:rPr kumimoji="1" lang="zh-CN" altLang="en-US" dirty="0"/>
              <a:t>将作为</a:t>
            </a:r>
            <a:r>
              <a:rPr kumimoji="1" lang="en-US" altLang="zh-CN" dirty="0" err="1"/>
              <a:t>UnsolvedPlan</a:t>
            </a:r>
            <a:r>
              <a:rPr kumimoji="1" lang="zh-CN" altLang="en-US" dirty="0"/>
              <a:t>的参数之一，其实这说明了</a:t>
            </a:r>
            <a:r>
              <a:rPr kumimoji="1" lang="en-US" altLang="zh-CN" dirty="0" err="1"/>
              <a:t>UnsolvedExpression</a:t>
            </a:r>
            <a:r>
              <a:rPr kumimoji="1" lang="zh-CN" altLang="en-US" dirty="0"/>
              <a:t>跟</a:t>
            </a:r>
            <a:r>
              <a:rPr kumimoji="1" lang="en-US" altLang="zh-CN" dirty="0" err="1"/>
              <a:t>UnsolvedPlan</a:t>
            </a:r>
            <a:r>
              <a:rPr kumimoji="1" lang="zh-CN" altLang="en-US" dirty="0"/>
              <a:t>之间的关系</a:t>
            </a: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接着看下</a:t>
            </a:r>
            <a:r>
              <a:rPr kumimoji="1" lang="en-US" altLang="zh-CN" dirty="0" err="1"/>
              <a:t>UnsolvedPlan</a:t>
            </a:r>
            <a:r>
              <a:rPr kumimoji="1" lang="zh-CN" altLang="en-US" dirty="0"/>
              <a:t>跟</a:t>
            </a:r>
            <a:r>
              <a:rPr kumimoji="1" lang="en-US" altLang="zh-CN" dirty="0" err="1"/>
              <a:t>UnsolvedPlan</a:t>
            </a:r>
            <a:r>
              <a:rPr kumimoji="1" lang="zh-CN" altLang="en-US" dirty="0"/>
              <a:t>之间是什么关系，我们通过一个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语句生成的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来看下他们之间的关系，如图：</a:t>
            </a: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1212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我们再给出用于描述三个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对应的</a:t>
            </a:r>
            <a:r>
              <a:rPr kumimoji="1" lang="en-US" altLang="zh-CN" dirty="0" err="1"/>
              <a:t>UnsolvedPlan</a:t>
            </a:r>
            <a:r>
              <a:rPr kumimoji="1" lang="zh-CN" altLang="en-US" dirty="0"/>
              <a:t>的类</a:t>
            </a: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我们需要关注的是 </a:t>
            </a:r>
            <a:r>
              <a:rPr kumimoji="1" lang="en-US" altLang="zh-CN" dirty="0"/>
              <a:t>Aggregation</a:t>
            </a:r>
            <a:r>
              <a:rPr kumimoji="1" lang="zh-CN" altLang="en-US" dirty="0"/>
              <a:t>跟</a:t>
            </a:r>
            <a:r>
              <a:rPr kumimoji="1" lang="en-US" altLang="zh-CN" dirty="0"/>
              <a:t>Filter</a:t>
            </a:r>
            <a:r>
              <a:rPr kumimoji="1" lang="zh-CN" altLang="en-US" dirty="0"/>
              <a:t>中都包含一个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类型的成员，而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中则不包含，这也正是说明了</a:t>
            </a:r>
            <a:r>
              <a:rPr kumimoji="1" lang="en-US" altLang="zh-CN" dirty="0"/>
              <a:t>PPL</a:t>
            </a:r>
            <a:r>
              <a:rPr kumimoji="1" lang="zh-CN" altLang="en-US" dirty="0"/>
              <a:t>的语法规则，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必须是书写在最前面，换句话说，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相当于一个终止 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，在随后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生成逻辑计划时，会依次处理每一个</a:t>
            </a:r>
            <a:r>
              <a:rPr kumimoji="1" lang="en-US" altLang="zh-CN" dirty="0" err="1"/>
              <a:t>UnsolvedPlan</a:t>
            </a:r>
            <a:r>
              <a:rPr kumimoji="1" lang="zh-CN" altLang="en-US" dirty="0"/>
              <a:t>以及这个</a:t>
            </a:r>
            <a:r>
              <a:rPr kumimoji="1" lang="en-US" altLang="zh-CN" dirty="0" err="1"/>
              <a:t>UnsolvedPlan</a:t>
            </a:r>
            <a:r>
              <a:rPr kumimoji="1" lang="zh-CN" altLang="en-US" dirty="0"/>
              <a:t>中的</a:t>
            </a:r>
            <a:r>
              <a:rPr kumimoji="1" lang="en-US" altLang="zh-CN" dirty="0" err="1"/>
              <a:t>UnsolvedExpression</a:t>
            </a:r>
            <a:r>
              <a:rPr kumimoji="1" lang="zh-CN" altLang="en-US" dirty="0"/>
              <a:t>，当处理到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这个</a:t>
            </a:r>
            <a:r>
              <a:rPr kumimoji="1" lang="en-US" altLang="zh-CN" dirty="0" err="1"/>
              <a:t>UnsolvedPlan</a:t>
            </a:r>
            <a:r>
              <a:rPr kumimoji="1" lang="zh-CN" altLang="en-US" dirty="0"/>
              <a:t>说明处理结束，我们进一步展开介绍下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697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这个</a:t>
            </a:r>
            <a:r>
              <a:rPr kumimoji="1" lang="en-US" altLang="zh-CN" dirty="0" err="1"/>
              <a:t>visitPplStatement</a:t>
            </a:r>
            <a:r>
              <a:rPr kumimoji="1" lang="zh-CN" altLang="en-US" dirty="0"/>
              <a:t>的方法用来根据解析后的信息生成一个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，这个方法实际上就是生成</a:t>
            </a:r>
            <a:r>
              <a:rPr kumimoji="1" lang="en-US" altLang="zh-CN" dirty="0" err="1"/>
              <a:t>UnsolvedPlan</a:t>
            </a:r>
            <a:r>
              <a:rPr kumimoji="1" lang="zh-CN" altLang="en-US" dirty="0"/>
              <a:t>的入口方法。以图中的例子为例，这个方法在</a:t>
            </a:r>
            <a:r>
              <a:rPr kumimoji="1" lang="en-US" altLang="zh-CN" dirty="0"/>
              <a:t>94</a:t>
            </a:r>
            <a:r>
              <a:rPr kumimoji="1" lang="zh-CN" altLang="en-US" dirty="0"/>
              <a:t>行生成一个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，它是将</a:t>
            </a:r>
            <a:r>
              <a:rPr kumimoji="1" lang="en-US" altLang="zh-CN" dirty="0" err="1"/>
              <a:t>searchCommand</a:t>
            </a:r>
            <a:r>
              <a:rPr kumimoji="1" lang="zh-CN" altLang="en-US" dirty="0"/>
              <a:t>也就是 </a:t>
            </a:r>
            <a:r>
              <a:rPr kumimoji="1" lang="en-US" altLang="zh-CN" dirty="0"/>
              <a:t>source=</a:t>
            </a:r>
            <a:r>
              <a:rPr kumimoji="1" lang="en-US" altLang="zh-CN" dirty="0" err="1"/>
              <a:t>mave</a:t>
            </a:r>
            <a:r>
              <a:rPr kumimoji="1" lang="zh-CN" altLang="en-US" dirty="0"/>
              <a:t>生成一个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这里单独对</a:t>
            </a:r>
            <a:r>
              <a:rPr kumimoji="1" lang="en-US" altLang="zh-CN" dirty="0" err="1"/>
              <a:t>searchCommand</a:t>
            </a:r>
            <a:r>
              <a:rPr kumimoji="1" lang="zh-CN" altLang="en-US" dirty="0"/>
              <a:t>处理的目的是为了后面流处理时候，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需要作为</a:t>
            </a:r>
            <a:r>
              <a:rPr kumimoji="1" lang="en-US" altLang="zh-CN" dirty="0"/>
              <a:t>reduce</a:t>
            </a:r>
            <a:r>
              <a:rPr kumimoji="1" lang="zh-CN" altLang="en-US" dirty="0"/>
              <a:t>的第一个参数</a:t>
            </a: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图中的流处理中：在</a:t>
            </a:r>
            <a:r>
              <a:rPr kumimoji="1" lang="en-US" altLang="zh-CN" dirty="0"/>
              <a:t>map</a:t>
            </a:r>
            <a:r>
              <a:rPr kumimoji="1" lang="zh-CN" altLang="en-US" dirty="0"/>
              <a:t>阶段就是通过调用</a:t>
            </a:r>
            <a:r>
              <a:rPr kumimoji="1" lang="en-US" altLang="zh-CN" dirty="0"/>
              <a:t>visit</a:t>
            </a:r>
            <a:r>
              <a:rPr kumimoji="1" lang="zh-CN" altLang="en-US" dirty="0"/>
              <a:t>方法将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生成</a:t>
            </a:r>
            <a:r>
              <a:rPr kumimoji="1" lang="en-US" altLang="zh-CN" dirty="0" err="1"/>
              <a:t>UnresolvedPlan</a:t>
            </a:r>
            <a:r>
              <a:rPr kumimoji="1" lang="en-US" altLang="zh-CN" dirty="0"/>
              <a:t>,</a:t>
            </a:r>
            <a:r>
              <a:rPr kumimoji="1" lang="zh-CN" altLang="en-US" dirty="0"/>
              <a:t>在</a:t>
            </a:r>
            <a:r>
              <a:rPr kumimoji="1" lang="en-US" altLang="zh-CN" dirty="0"/>
              <a:t>reduce</a:t>
            </a:r>
            <a:r>
              <a:rPr kumimoji="1" lang="zh-CN" altLang="en-US" dirty="0"/>
              <a:t>阶段调用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的</a:t>
            </a:r>
            <a:r>
              <a:rPr kumimoji="1" lang="en-US" altLang="zh-CN" dirty="0"/>
              <a:t>attach</a:t>
            </a:r>
            <a:r>
              <a:rPr kumimoji="1" lang="zh-CN" altLang="en-US" dirty="0"/>
              <a:t>方法，而这个方法就是用来建立</a:t>
            </a:r>
            <a:r>
              <a:rPr lang="en-US" altLang="zh-CN" dirty="0" err="1"/>
              <a:t>UnresolvedPlan</a:t>
            </a:r>
            <a:r>
              <a:rPr lang="zh-CN" altLang="en-US" dirty="0"/>
              <a:t>之间的关联，或者说建立父于子</a:t>
            </a: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64787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接着我们看下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的</a:t>
            </a:r>
            <a:r>
              <a:rPr kumimoji="1" lang="en-US" altLang="zh-CN" dirty="0"/>
              <a:t>attach</a:t>
            </a:r>
            <a:r>
              <a:rPr kumimoji="1" lang="zh-CN" altLang="en-US" dirty="0"/>
              <a:t>方法，图中分别是</a:t>
            </a:r>
            <a:r>
              <a:rPr kumimoji="1" lang="en-US" altLang="zh-CN" dirty="0"/>
              <a:t>Aggregation</a:t>
            </a:r>
            <a:r>
              <a:rPr kumimoji="1" lang="zh-CN" altLang="en-US" dirty="0"/>
              <a:t>、</a:t>
            </a:r>
            <a:r>
              <a:rPr kumimoji="1" lang="en-US" altLang="zh-CN" dirty="0"/>
              <a:t>Filter</a:t>
            </a:r>
            <a:r>
              <a:rPr kumimoji="1" lang="zh-CN" altLang="en-US" dirty="0"/>
              <a:t>、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中的实现，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中不会建立子的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，进一步说明在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语法中，这个</a:t>
            </a:r>
            <a:r>
              <a:rPr kumimoji="1" lang="en-US" altLang="zh-CN" dirty="0" err="1"/>
              <a:t>searchCommand</a:t>
            </a:r>
            <a:r>
              <a:rPr kumimoji="1" lang="zh-CN" altLang="en-US" dirty="0"/>
              <a:t>只能写在最前面的位置。</a:t>
            </a: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我们总结下</a:t>
            </a:r>
            <a:r>
              <a:rPr kumimoji="1" lang="en-US" altLang="zh-CN" dirty="0" err="1"/>
              <a:t>visitPplStatement</a:t>
            </a:r>
            <a:r>
              <a:rPr kumimoji="1" lang="zh-CN" altLang="en-US" dirty="0"/>
              <a:t>这个方法，</a:t>
            </a:r>
            <a:r>
              <a:rPr kumimoji="1" lang="en-US" altLang="zh-CN" dirty="0" err="1"/>
              <a:t>visitPplStatement</a:t>
            </a:r>
            <a:r>
              <a:rPr kumimoji="1" lang="zh-CN" altLang="en-US" dirty="0"/>
              <a:t>是开始存储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语句解析后信息的入口方法，在这个方法中，将每一个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以及它包含的条件使用对应的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以及</a:t>
            </a:r>
            <a:r>
              <a:rPr kumimoji="1" lang="en-US" altLang="zh-CN" dirty="0" err="1"/>
              <a:t>UnresolvedExpression</a:t>
            </a:r>
            <a:r>
              <a:rPr kumimoji="1" lang="zh-CN" altLang="en-US" dirty="0"/>
              <a:t>对象存储，并建立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之间的关系</a:t>
            </a:r>
            <a:endParaRPr kumimoji="1" lang="en-US" altLang="zh-CN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7905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这里说的</a:t>
            </a:r>
            <a:r>
              <a:rPr lang="en-US" altLang="zh-CN" dirty="0" err="1"/>
              <a:t>OpenSearce</a:t>
            </a:r>
            <a:r>
              <a:rPr lang="zh-CN" altLang="en-US" dirty="0"/>
              <a:t>指的是一系列项目的总称，当然其中一个项目的名字也叫</a:t>
            </a:r>
            <a:r>
              <a:rPr lang="en-US" altLang="zh-CN" dirty="0"/>
              <a:t>OpenSearch</a:t>
            </a:r>
            <a:r>
              <a:rPr lang="zh-CN" altLang="en-US" dirty="0"/>
              <a:t>，后面会提到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</a:t>
            </a:r>
            <a:r>
              <a:rPr lang="zh-CN" altLang="en-US" dirty="0"/>
              <a:t>月份的时候，</a:t>
            </a:r>
            <a:r>
              <a:rPr lang="en-US" altLang="zh-CN" dirty="0"/>
              <a:t>Elastic</a:t>
            </a:r>
            <a:r>
              <a:rPr lang="zh-CN" altLang="en-US" sz="1200" b="1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改变 </a:t>
            </a:r>
            <a:r>
              <a:rPr lang="en" altLang="zh-CN" sz="1200" b="1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Elasticsearch </a:t>
            </a:r>
            <a:r>
              <a:rPr lang="zh-CN" altLang="en-US" sz="1200" b="1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和 </a:t>
            </a:r>
            <a:r>
              <a:rPr lang="en" altLang="zh-CN" sz="1200" b="1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Kibana </a:t>
            </a:r>
            <a:r>
              <a:rPr lang="zh-CN" altLang="en-US" sz="1200" b="1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的开源协议，由 </a:t>
            </a:r>
            <a:r>
              <a:rPr lang="en" altLang="zh-CN" sz="1200" b="1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Apache 2.0 </a:t>
            </a:r>
            <a:r>
              <a:rPr lang="zh-CN" altLang="en-US" sz="1200" b="1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变更为 </a:t>
            </a:r>
            <a:r>
              <a:rPr lang="en" altLang="zh-CN" sz="1200" b="1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SSP</a:t>
            </a:r>
            <a:r>
              <a:rPr lang="en-US" altLang="zh-CN" sz="1200" b="1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L</a:t>
            </a:r>
            <a:endParaRPr lang="en" altLang="zh-CN" sz="1200" b="1" i="0" u="none" strike="noStrike" dirty="0">
              <a:effectLst/>
              <a:latin typeface="+mn-lt"/>
              <a:ea typeface="+mn-ea"/>
              <a:cs typeface="+mn-cs"/>
              <a:sym typeface="DengXian"/>
            </a:endParaRPr>
          </a:p>
          <a:p>
            <a:endParaRPr lang="en" altLang="zh-CN" sz="1200" b="1" i="0" u="none" strike="noStrike" dirty="0">
              <a:effectLst/>
              <a:latin typeface="+mn-lt"/>
              <a:ea typeface="+mn-ea"/>
              <a:cs typeface="+mn-cs"/>
              <a:sym typeface="DengXian"/>
            </a:endParaRPr>
          </a:p>
          <a:p>
            <a:r>
              <a:rPr lang="en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SSPL</a:t>
            </a:r>
            <a:r>
              <a:rPr lang="en-US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(</a:t>
            </a:r>
            <a:r>
              <a:rPr lang="en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Server Side Public License</a:t>
            </a:r>
            <a:r>
              <a:rPr lang="en-US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)</a:t>
            </a:r>
            <a:r>
              <a:rPr lang="zh-CN" altLang="en-US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：是</a:t>
            </a:r>
            <a:r>
              <a:rPr lang="en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MongoDB</a:t>
            </a:r>
            <a:r>
              <a:rPr lang="zh-CN" altLang="en-US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创建的一个源码可用的许可证，以体现开源的原则，同时提供保护，防止公有云提供商将开源产品作为服务提供而不回馈。</a:t>
            </a:r>
            <a:r>
              <a:rPr lang="en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SSPL</a:t>
            </a:r>
            <a:r>
              <a:rPr lang="zh-CN" altLang="en-US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允许自由和不受限制的使用和修改，但如果你把产品作为服务提供给别人，你也必须在</a:t>
            </a:r>
            <a:r>
              <a:rPr lang="en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SSPL</a:t>
            </a:r>
            <a:r>
              <a:rPr lang="zh-CN" altLang="en-US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下公开发布任何修改以及管理层的源代码。</a:t>
            </a:r>
            <a:endParaRPr lang="en-US" altLang="zh-CN" dirty="0"/>
          </a:p>
          <a:p>
            <a:endParaRPr lang="en-US" dirty="0"/>
          </a:p>
          <a:p>
            <a:r>
              <a:rPr lang="en-US" dirty="0" err="1"/>
              <a:t>为什么要更改协议</a:t>
            </a:r>
            <a:r>
              <a:rPr lang="zh-CN" altLang="en-US" dirty="0"/>
              <a:t>：</a:t>
            </a:r>
            <a:r>
              <a:rPr lang="en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Elastic </a:t>
            </a:r>
            <a:r>
              <a:rPr lang="zh-CN" altLang="en-US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公司 的</a:t>
            </a:r>
            <a:r>
              <a:rPr lang="en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CEO Shay </a:t>
            </a:r>
            <a:r>
              <a:rPr lang="en" altLang="zh-CN" sz="1200" b="0" i="0" u="none" strike="noStrike" dirty="0" err="1">
                <a:effectLst/>
                <a:latin typeface="+mn-lt"/>
                <a:ea typeface="+mn-ea"/>
                <a:cs typeface="+mn-cs"/>
                <a:sym typeface="DengXian"/>
              </a:rPr>
              <a:t>Banon</a:t>
            </a:r>
            <a:r>
              <a:rPr lang="zh-CN" altLang="en-US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说到，长久以来，云服务商不断地肆意的将免费的开源软件集成到自己的云产品中，同时将其作为自己的云服务解决方案给予客户使用，俗称白嫖</a:t>
            </a:r>
            <a:r>
              <a:rPr lang="en-US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~</a:t>
            </a:r>
            <a:r>
              <a:rPr lang="zh-CN" altLang="en-US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造成了许多客户越来越多的放弃这些开源厂商的付费版本，直接断绝了开源厂商的经济来源！</a:t>
            </a:r>
            <a:endParaRPr lang="en-US" altLang="zh-CN" sz="1200" b="0" i="0" u="none" strike="noStrike" dirty="0">
              <a:effectLst/>
              <a:latin typeface="+mn-lt"/>
              <a:ea typeface="+mn-ea"/>
              <a:cs typeface="+mn-cs"/>
              <a:sym typeface="DengXian"/>
            </a:endParaRPr>
          </a:p>
          <a:p>
            <a:endParaRPr lang="en-US" sz="1200" b="0" i="0" u="none" strike="noStrike" dirty="0">
              <a:effectLst/>
              <a:latin typeface="+mn-lt"/>
              <a:ea typeface="+mn-ea"/>
              <a:cs typeface="+mn-cs"/>
              <a:sym typeface="DengXian"/>
            </a:endParaRPr>
          </a:p>
          <a:p>
            <a:r>
              <a:rPr lang="zh-CN" altLang="en-US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所以</a:t>
            </a:r>
            <a:r>
              <a:rPr lang="en-US" altLang="zh-CN" sz="1200" b="0" i="0" u="none" strike="noStrike" dirty="0">
                <a:effectLst/>
                <a:latin typeface="+mn-lt"/>
                <a:ea typeface="+mn-ea"/>
                <a:cs typeface="+mn-cs"/>
                <a:sym typeface="DengXian"/>
              </a:rPr>
              <a:t>Open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0452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这里给出的列表是目前</a:t>
            </a:r>
            <a:r>
              <a:rPr lang="en-US" altLang="zh-CN" dirty="0"/>
              <a:t>OpenSearch</a:t>
            </a:r>
            <a:r>
              <a:rPr lang="zh-CN" altLang="en-US" dirty="0"/>
              <a:t>提供的功能或者说组件，这些功能在</a:t>
            </a:r>
            <a:r>
              <a:rPr lang="en-US" altLang="zh-CN" dirty="0" err="1"/>
              <a:t>github</a:t>
            </a:r>
            <a:r>
              <a:rPr lang="zh-CN" altLang="en-US" dirty="0"/>
              <a:t>中都能找到对应的独立的工程，那我们目前跟</a:t>
            </a:r>
            <a:r>
              <a:rPr lang="en-US" altLang="zh-CN" dirty="0"/>
              <a:t>UQ</a:t>
            </a:r>
            <a:r>
              <a:rPr lang="zh-CN" altLang="en-US" dirty="0"/>
              <a:t>相关的就是列中</a:t>
            </a:r>
            <a:r>
              <a:rPr lang="en-US" altLang="zh-CN" dirty="0"/>
              <a:t>SQL</a:t>
            </a:r>
            <a:r>
              <a:rPr lang="zh-CN" altLang="en-US" dirty="0"/>
              <a:t>这个子项目。可以看下这里对于这个</a:t>
            </a:r>
            <a:r>
              <a:rPr lang="en-US" altLang="zh-CN" dirty="0"/>
              <a:t>SQL</a:t>
            </a:r>
            <a:r>
              <a:rPr lang="zh-CN" altLang="en-US" dirty="0"/>
              <a:t>工程的概述就是使用</a:t>
            </a:r>
            <a:r>
              <a:rPr lang="en-US" altLang="zh-CN" dirty="0"/>
              <a:t>SQL</a:t>
            </a:r>
            <a:r>
              <a:rPr lang="zh-CN" altLang="en-US" dirty="0"/>
              <a:t>语句或者</a:t>
            </a:r>
            <a:r>
              <a:rPr lang="en-US" altLang="zh-CN" dirty="0"/>
              <a:t>PPL</a:t>
            </a:r>
            <a:r>
              <a:rPr lang="zh-CN" altLang="en-US" dirty="0"/>
              <a:t>来实现数据的查询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0271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尽管</a:t>
            </a:r>
            <a:r>
              <a:rPr lang="en-US" altLang="zh-CN" dirty="0"/>
              <a:t>DSL</a:t>
            </a:r>
            <a:r>
              <a:rPr lang="zh-CN" altLang="en-US" dirty="0"/>
              <a:t>是很强大的，一方面掌握它需要较陡的学习曲线，另一方面人为的手动书写</a:t>
            </a:r>
            <a:r>
              <a:rPr lang="en-US" altLang="zh-CN" dirty="0"/>
              <a:t>DSL</a:t>
            </a:r>
            <a:r>
              <a:rPr lang="zh-CN" altLang="en-US" dirty="0"/>
              <a:t>并不是</a:t>
            </a:r>
            <a:r>
              <a:rPr lang="en-US" altLang="zh-CN" dirty="0"/>
              <a:t>DSL</a:t>
            </a:r>
            <a:r>
              <a:rPr lang="zh-CN" altLang="en-US" dirty="0"/>
              <a:t>设计的初衷。</a:t>
            </a:r>
            <a:r>
              <a:rPr lang="en-US" altLang="zh-CN" dirty="0"/>
              <a:t>Es</a:t>
            </a:r>
            <a:r>
              <a:rPr lang="zh-CN" altLang="en-US" dirty="0"/>
              <a:t>中提供的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接口来生成</a:t>
            </a:r>
            <a:r>
              <a:rPr lang="en-US" altLang="zh-CN" dirty="0"/>
              <a:t>DSL</a:t>
            </a:r>
            <a:r>
              <a:rPr lang="zh-CN" altLang="en-US" dirty="0"/>
              <a:t>，所以</a:t>
            </a:r>
            <a:r>
              <a:rPr kumimoji="1" lang="en-US" altLang="zh-CN" dirty="0"/>
              <a:t>OpenSearch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这个项目提供了大多数开发或者运维人员熟悉的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语法。不过</a:t>
            </a:r>
            <a:r>
              <a:rPr kumimoji="1" lang="en-US" altLang="zh-CN" dirty="0"/>
              <a:t>SQL</a:t>
            </a:r>
            <a:r>
              <a:rPr kumimoji="1" lang="zh-CN" altLang="en-US" dirty="0"/>
              <a:t>正如它的全称一样，它适合对结构化的数据进行查询，但是在</a:t>
            </a:r>
            <a:r>
              <a:rPr kumimoji="1" lang="en-US" altLang="zh-CN" dirty="0"/>
              <a:t>DevOps</a:t>
            </a:r>
            <a:r>
              <a:rPr kumimoji="1" lang="zh-CN" altLang="en-US" dirty="0"/>
              <a:t>智能化运维领域，使用</a:t>
            </a:r>
            <a:r>
              <a:rPr kumimoji="1" lang="en-US" altLang="zh-CN" dirty="0"/>
              <a:t>SQL</a:t>
            </a:r>
            <a:r>
              <a:rPr kumimoji="1" lang="zh-CN" altLang="en-US" dirty="0"/>
              <a:t>实现一些</a:t>
            </a:r>
            <a:r>
              <a:rPr kumimoji="1" lang="en-US" altLang="zh-CN" dirty="0"/>
              <a:t>OLAP</a:t>
            </a:r>
            <a:r>
              <a:rPr kumimoji="1" lang="zh-CN" altLang="en-US" dirty="0"/>
              <a:t>的查询时，很难使用</a:t>
            </a:r>
            <a:r>
              <a:rPr kumimoji="1" lang="en-US" altLang="zh-CN" dirty="0"/>
              <a:t>SQL</a:t>
            </a:r>
            <a:r>
              <a:rPr kumimoji="1" lang="zh-CN" altLang="en-US" dirty="0"/>
              <a:t>的语法来表达、猫叔复杂的计算。因此</a:t>
            </a:r>
            <a:r>
              <a:rPr kumimoji="1" lang="en-US" altLang="zh-CN" dirty="0"/>
              <a:t>OpenSearch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还提供了</a:t>
            </a:r>
            <a:r>
              <a:rPr kumimoji="1" lang="en-US" altLang="zh-CN" dirty="0"/>
              <a:t>PPL</a:t>
            </a:r>
            <a:r>
              <a:rPr kumimoji="1" lang="zh-CN" altLang="en-US" dirty="0"/>
              <a:t>来实现查询。</a:t>
            </a:r>
            <a:endParaRPr kumimoji="1" lang="en-US" altLang="zh-CN" dirty="0"/>
          </a:p>
          <a:p>
            <a:endParaRPr kumimoji="1" lang="en-US" dirty="0"/>
          </a:p>
          <a:p>
            <a:r>
              <a:rPr kumimoji="1" lang="zh-CN" altLang="en-US" dirty="0"/>
              <a:t>这里就是先简单的说明下</a:t>
            </a:r>
            <a:r>
              <a:rPr kumimoji="1" lang="en-US" altLang="zh-CN" dirty="0"/>
              <a:t>OpenSearch-SQL</a:t>
            </a:r>
            <a:r>
              <a:rPr kumimoji="1" lang="zh-CN" altLang="en-US" dirty="0"/>
              <a:t>这个项目是干嘛的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27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接下来我们看下这个</a:t>
            </a:r>
            <a:r>
              <a:rPr lang="en-US" altLang="zh-CN" dirty="0"/>
              <a:t>OpenSearch-SQL</a:t>
            </a:r>
            <a:r>
              <a:rPr lang="zh-CN" altLang="en-US" dirty="0"/>
              <a:t>这个项目中的主要的几个组件</a:t>
            </a:r>
            <a:endParaRPr kumimoji="0" lang="en-US" altLang="zh-CN" dirty="0"/>
          </a:p>
          <a:p>
            <a:r>
              <a:rPr kumimoji="0" lang="en-US" altLang="zh-CN" dirty="0"/>
              <a:t>0.</a:t>
            </a:r>
            <a:r>
              <a:rPr kumimoji="0" lang="zh-CN" altLang="en-US" dirty="0"/>
              <a:t> </a:t>
            </a:r>
            <a:r>
              <a:rPr kumimoji="1" lang="en" altLang="zh-CN" dirty="0"/>
              <a:t>Plugin Framework</a:t>
            </a:r>
            <a:r>
              <a:rPr kumimoji="1" lang="zh-CN" altLang="en-US" dirty="0"/>
              <a:t>：这个项目原本的设计就是作为一个</a:t>
            </a:r>
            <a:r>
              <a:rPr kumimoji="1" lang="en-US" altLang="zh-CN" dirty="0"/>
              <a:t>es</a:t>
            </a:r>
            <a:r>
              <a:rPr kumimoji="1" lang="zh-CN" altLang="en-US" dirty="0"/>
              <a:t>的插件</a:t>
            </a:r>
            <a:endParaRPr kumimoji="0" lang="en-US" altLang="zh-CN" dirty="0"/>
          </a:p>
          <a:p>
            <a:r>
              <a:rPr kumimoji="0" lang="en-US" altLang="zh-CN" dirty="0"/>
              <a:t>1.</a:t>
            </a:r>
            <a:r>
              <a:rPr kumimoji="1" lang="zh-CN" altLang="en-US" dirty="0"/>
              <a:t>在</a:t>
            </a:r>
            <a:r>
              <a:rPr kumimoji="1" lang="en-US" altLang="zh-CN" dirty="0" err="1"/>
              <a:t>CoreEngine</a:t>
            </a:r>
            <a:r>
              <a:rPr kumimoji="1" lang="zh-CN" altLang="en-US" dirty="0"/>
              <a:t>中，在当前模块中处理的信息已经跟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还是</a:t>
            </a:r>
            <a:r>
              <a:rPr kumimoji="1" lang="en-US" altLang="zh-CN" dirty="0"/>
              <a:t>PPL</a:t>
            </a:r>
            <a:r>
              <a:rPr kumimoji="1" lang="zh-CN" altLang="en-US" dirty="0"/>
              <a:t>无关了，也就说在执行完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Server</a:t>
            </a:r>
            <a:r>
              <a:rPr kumimoji="1" lang="zh-CN" altLang="en-US" dirty="0"/>
              <a:t>跟</a:t>
            </a:r>
            <a:r>
              <a:rPr kumimoji="1" lang="en-US" altLang="zh-CN" dirty="0" err="1"/>
              <a:t>PPLServer</a:t>
            </a:r>
            <a:r>
              <a:rPr kumimoji="1" lang="zh-CN" altLang="en-US" dirty="0"/>
              <a:t>之后，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跟</a:t>
            </a:r>
            <a:r>
              <a:rPr kumimoji="1" lang="en-US" altLang="zh-CN" dirty="0"/>
              <a:t>PPL</a:t>
            </a:r>
            <a:r>
              <a:rPr kumimoji="1" lang="zh-CN" altLang="en-US" dirty="0"/>
              <a:t>两种不同的语法查询就开始做统一的处理了</a:t>
            </a:r>
            <a:r>
              <a:rPr kumimoji="1" lang="en-US" altLang="zh-CN" dirty="0"/>
              <a:t>.</a:t>
            </a:r>
          </a:p>
          <a:p>
            <a:pPr marL="228600" indent="-228600">
              <a:buAutoNum type="arabicPeriod"/>
            </a:pPr>
            <a:r>
              <a:rPr kumimoji="1" lang="en-US" altLang="zh-CN" dirty="0"/>
              <a:t>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Adapter</a:t>
            </a:r>
            <a:r>
              <a:rPr kumimoji="1" lang="zh-CN" altLang="en-US" dirty="0"/>
              <a:t>的设计的目的是实现透明的外部接口的调用，比如说</a:t>
            </a:r>
            <a:r>
              <a:rPr kumimoji="1" lang="en-US" altLang="zh-CN" dirty="0"/>
              <a:t>es</a:t>
            </a:r>
            <a:r>
              <a:rPr kumimoji="1" lang="zh-CN" altLang="en-US" dirty="0"/>
              <a:t>原有的一个方法调用方式发生变更，比如接口启用</a:t>
            </a:r>
            <a:r>
              <a:rPr kumimoji="1" lang="en-US" altLang="zh-CN" dirty="0"/>
              <a:t>deprecated</a:t>
            </a:r>
            <a:r>
              <a:rPr kumimoji="1" lang="zh-CN" altLang="en-US" dirty="0"/>
              <a:t>，参数变化，那么只要修改</a:t>
            </a:r>
            <a:r>
              <a:rPr kumimoji="1" lang="en-US" altLang="zh-CN" dirty="0"/>
              <a:t>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Adapter</a:t>
            </a:r>
            <a:r>
              <a:rPr kumimoji="1" lang="zh-CN" altLang="en-US" dirty="0"/>
              <a:t>层的代码即可。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1052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这个项目中对于</a:t>
            </a:r>
            <a:r>
              <a:rPr lang="en-US" altLang="zh-CN" dirty="0"/>
              <a:t>PPL</a:t>
            </a:r>
            <a:r>
              <a:rPr lang="zh-CN" altLang="en-US" dirty="0"/>
              <a:t>语法是这样描述的：</a:t>
            </a:r>
            <a:r>
              <a:rPr lang="en-US" altLang="zh-CN" dirty="0"/>
              <a:t>PPL</a:t>
            </a:r>
            <a:r>
              <a:rPr lang="zh-CN" altLang="en-US" dirty="0"/>
              <a:t>使用一个文档流模型，通常一条</a:t>
            </a:r>
            <a:r>
              <a:rPr lang="en-US" altLang="zh-CN" dirty="0"/>
              <a:t>PPL</a:t>
            </a:r>
            <a:r>
              <a:rPr lang="zh-CN" altLang="en-US" dirty="0"/>
              <a:t>由多个</a:t>
            </a:r>
            <a:r>
              <a:rPr lang="en-US" altLang="zh-CN" dirty="0"/>
              <a:t>command</a:t>
            </a:r>
            <a:r>
              <a:rPr lang="zh-CN" altLang="en-US" dirty="0"/>
              <a:t>组成，从左到右依次执行每一个</a:t>
            </a:r>
            <a:r>
              <a:rPr lang="en-US" altLang="zh-CN" dirty="0"/>
              <a:t>command</a:t>
            </a:r>
            <a:r>
              <a:rPr lang="zh-CN" altLang="en-US" dirty="0"/>
              <a:t>，每一个</a:t>
            </a:r>
            <a:r>
              <a:rPr lang="en-US" altLang="zh-CN" dirty="0"/>
              <a:t>command</a:t>
            </a:r>
            <a:r>
              <a:rPr lang="zh-CN" altLang="en-US" dirty="0"/>
              <a:t>处理后生成的文档集合将输出到管道中，下一个</a:t>
            </a:r>
            <a:r>
              <a:rPr lang="en-US" altLang="zh-CN" dirty="0"/>
              <a:t>command</a:t>
            </a:r>
            <a:r>
              <a:rPr lang="zh-CN" altLang="en-US" dirty="0"/>
              <a:t>将会从管道中拿到文档集合作为这次</a:t>
            </a:r>
            <a:r>
              <a:rPr lang="en-US" altLang="zh-CN" dirty="0"/>
              <a:t>command</a:t>
            </a:r>
            <a:r>
              <a:rPr lang="zh-CN" altLang="en-US" dirty="0"/>
              <a:t>的输入直到最后一个</a:t>
            </a:r>
            <a:r>
              <a:rPr lang="en-US" altLang="zh-CN" dirty="0"/>
              <a:t>command</a:t>
            </a:r>
            <a:r>
              <a:rPr lang="zh-CN" altLang="en-US" dirty="0"/>
              <a:t>的输出作为此次</a:t>
            </a:r>
            <a:r>
              <a:rPr lang="en-US" altLang="zh-CN" dirty="0"/>
              <a:t>PPL</a:t>
            </a:r>
            <a:r>
              <a:rPr lang="zh-CN" altLang="en-US" dirty="0"/>
              <a:t>查询的结果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95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接着我们通过一个执行视图来了解下通过</a:t>
            </a:r>
            <a:r>
              <a:rPr lang="en-US" altLang="zh-CN" dirty="0" err="1"/>
              <a:t>PPL</a:t>
            </a:r>
            <a:r>
              <a:rPr lang="zh-CN" altLang="en-US" dirty="0"/>
              <a:t>一个整体的执行过程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）：使用者书写了一个</a:t>
            </a:r>
            <a:r>
              <a:rPr lang="en-US" altLang="zh-CN" dirty="0"/>
              <a:t>PPL</a:t>
            </a:r>
            <a:r>
              <a:rPr lang="zh-CN" altLang="en-US" dirty="0"/>
              <a:t>语句后，通过</a:t>
            </a:r>
            <a:r>
              <a:rPr lang="en-US" altLang="zh-CN" dirty="0" err="1"/>
              <a:t>RestPPLAction</a:t>
            </a:r>
            <a:r>
              <a:rPr lang="zh-CN" altLang="en-US" dirty="0"/>
              <a:t>中提供的接口</a:t>
            </a:r>
            <a:r>
              <a:rPr lang="en-US" altLang="zh-CN" dirty="0"/>
              <a:t>endpoint</a:t>
            </a:r>
            <a:r>
              <a:rPr lang="zh-CN" altLang="en-US" dirty="0"/>
              <a:t>接受此次的查询请求。图中的</a:t>
            </a:r>
            <a:r>
              <a:rPr lang="en-US" altLang="zh-CN" dirty="0" err="1"/>
              <a:t>RestPPLAction</a:t>
            </a:r>
            <a:r>
              <a:rPr lang="zh-CN" altLang="en-US" dirty="0"/>
              <a:t>对应就是前面提到的</a:t>
            </a:r>
            <a:r>
              <a:rPr lang="en-US" altLang="zh-CN" dirty="0"/>
              <a:t>Plugin</a:t>
            </a:r>
            <a:r>
              <a:rPr lang="zh-CN" altLang="en-US" dirty="0"/>
              <a:t> </a:t>
            </a:r>
            <a:r>
              <a:rPr lang="en-US" altLang="zh-CN" dirty="0"/>
              <a:t>Framework</a:t>
            </a:r>
            <a:r>
              <a:rPr lang="zh-CN" altLang="en-US" dirty="0"/>
              <a:t>中的一部分。我们贴出源码加深下理解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）：将</a:t>
            </a:r>
            <a:r>
              <a:rPr lang="en-US" altLang="zh-CN" dirty="0"/>
              <a:t>PPL</a:t>
            </a:r>
            <a:r>
              <a:rPr lang="zh-CN" altLang="en-US" dirty="0"/>
              <a:t>发送到</a:t>
            </a:r>
            <a:r>
              <a:rPr lang="en-US" altLang="zh-CN" dirty="0" err="1"/>
              <a:t>PPLServer</a:t>
            </a:r>
            <a:r>
              <a:rPr lang="zh-CN" altLang="en-US" dirty="0"/>
              <a:t>进行语法解析，生成一些所谓的</a:t>
            </a:r>
            <a:r>
              <a:rPr lang="en" altLang="zh-CN" dirty="0" err="1"/>
              <a:t>UnresolvedPlan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）：在</a:t>
            </a:r>
            <a:r>
              <a:rPr lang="en-US" altLang="zh-CN" dirty="0" err="1"/>
              <a:t>Core.plan</a:t>
            </a:r>
            <a:r>
              <a:rPr lang="zh-CN" altLang="en-US" dirty="0"/>
              <a:t>中会生成逻辑计划、物理计划，或者优化的物理计划（取决于是否有优化策略）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）：执行物理计划，生成</a:t>
            </a:r>
            <a:r>
              <a:rPr lang="en-US" altLang="zh-CN" dirty="0"/>
              <a:t>DSL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8</a:t>
            </a:r>
            <a:r>
              <a:rPr lang="zh-CN" altLang="en-US" dirty="0"/>
              <a:t>）：获取从</a:t>
            </a:r>
            <a:r>
              <a:rPr lang="en-US" altLang="zh-CN" dirty="0"/>
              <a:t>es</a:t>
            </a:r>
            <a:r>
              <a:rPr lang="zh-CN" altLang="en-US" dirty="0"/>
              <a:t>中得到的数据，如果有必须要会在</a:t>
            </a:r>
            <a:r>
              <a:rPr lang="en-US" altLang="zh-CN" dirty="0" err="1"/>
              <a:t>Core.Execute</a:t>
            </a:r>
            <a:r>
              <a:rPr lang="zh-CN" altLang="en-US" dirty="0"/>
              <a:t>中进一步处理，比如数据无法下沉的处理。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看下源码中的实现：</a:t>
            </a:r>
            <a:endParaRPr lang="en-US" altLang="zh-CN" dirty="0"/>
          </a:p>
          <a:p>
            <a:endParaRPr lang="en-US" altLang="zh-CN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这次的</a:t>
            </a:r>
            <a:r>
              <a:rPr lang="en" altLang="zh-CN" dirty="0"/>
              <a:t>ppt</a:t>
            </a:r>
            <a:r>
              <a:rPr lang="zh-CN" altLang="en-US" dirty="0"/>
              <a:t>只介绍图中的第一步，也就是生成抽象语法树，即</a:t>
            </a:r>
            <a:r>
              <a:rPr lang="en-US" altLang="zh-CN" dirty="0" err="1"/>
              <a:t>UnresolvedPlan</a:t>
            </a:r>
            <a:r>
              <a:rPr lang="zh-CN" altLang="en-US" dirty="0"/>
              <a:t>，基于篇幅原因，生成逻辑计划、物理计划、查询计划优化、以及计划执行在随后的</a:t>
            </a:r>
            <a:r>
              <a:rPr lang="en-US" altLang="zh-CN" dirty="0"/>
              <a:t>ppt</a:t>
            </a:r>
            <a:r>
              <a:rPr lang="zh-CN" altLang="en-US"/>
              <a:t>中介绍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3075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前面我们介绍了工程中的主要的几个组件，我们继续给出一个详细的组建视图来进一步展开介绍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我们主要关注底色是灰色的这些模块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Node</a:t>
            </a:r>
            <a:r>
              <a:rPr lang="zh-CN" altLang="en-US" dirty="0"/>
              <a:t>的概念在后面将会详细展开介绍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Query</a:t>
            </a:r>
            <a:r>
              <a:rPr lang="zh-CN" altLang="en-US" dirty="0"/>
              <a:t> </a:t>
            </a:r>
            <a:r>
              <a:rPr lang="en-US" altLang="zh-CN" dirty="0"/>
              <a:t>Engine</a:t>
            </a:r>
            <a:r>
              <a:rPr lang="zh-CN" altLang="en-US" dirty="0"/>
              <a:t>中如果有查询优化的策略，那么该策略会在生成物理计划时候使用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接下来我们继续对</a:t>
            </a:r>
            <a:r>
              <a:rPr lang="en-US" altLang="zh-CN" dirty="0"/>
              <a:t>Language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  <a:r>
              <a:rPr lang="zh-CN" altLang="en-US" dirty="0"/>
              <a:t>进一步展开介绍</a:t>
            </a:r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682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790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平行四边形 18"/>
          <p:cNvSpPr/>
          <p:nvPr/>
        </p:nvSpPr>
        <p:spPr>
          <a:xfrm>
            <a:off x="0" y="0"/>
            <a:ext cx="7972426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922" y="0"/>
                </a:lnTo>
                <a:lnTo>
                  <a:pt x="21600" y="0"/>
                </a:lnTo>
                <a:lnTo>
                  <a:pt x="15678" y="21600"/>
                </a:lnTo>
                <a:close/>
              </a:path>
            </a:pathLst>
          </a:custGeom>
          <a:gradFill>
            <a:gsLst>
              <a:gs pos="40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标题文本"/>
          <p:cNvSpPr txBox="1">
            <a:spLocks noGrp="1"/>
          </p:cNvSpPr>
          <p:nvPr>
            <p:ph type="title"/>
          </p:nvPr>
        </p:nvSpPr>
        <p:spPr>
          <a:xfrm>
            <a:off x="1526582" y="1927275"/>
            <a:ext cx="9827219" cy="105960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25000"/>
              </a:lnSpc>
              <a:defRPr sz="48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标题文本</a:t>
            </a:r>
          </a:p>
        </p:txBody>
      </p:sp>
      <p:sp>
        <p:nvSpPr>
          <p:cNvPr id="1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526582" y="3024927"/>
            <a:ext cx="4334361" cy="4430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0" indent="45720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3pPr>
            <a:lvl4pPr marL="0" indent="137160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" name="平行四边形 21"/>
          <p:cNvSpPr/>
          <p:nvPr/>
        </p:nvSpPr>
        <p:spPr>
          <a:xfrm flipH="1">
            <a:off x="8630429" y="5204740"/>
            <a:ext cx="1945055" cy="1673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922" y="0"/>
                </a:lnTo>
                <a:lnTo>
                  <a:pt x="21600" y="0"/>
                </a:lnTo>
                <a:lnTo>
                  <a:pt x="15678" y="21600"/>
                </a:lnTo>
                <a:close/>
              </a:path>
            </a:pathLst>
          </a:custGeom>
          <a:gradFill>
            <a:gsLst>
              <a:gs pos="40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177" y="267882"/>
            <a:ext cx="1617848" cy="45601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文本框 25"/>
          <p:cNvSpPr txBox="1"/>
          <p:nvPr/>
        </p:nvSpPr>
        <p:spPr>
          <a:xfrm>
            <a:off x="7563479" y="5027300"/>
            <a:ext cx="411282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lnSpc>
                <a:spcPct val="150000"/>
              </a:lnSpc>
              <a:defRPr sz="4000" b="1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Make Data Think</a:t>
            </a:r>
          </a:p>
        </p:txBody>
      </p:sp>
      <p:sp>
        <p:nvSpPr>
          <p:cNvPr id="22" name="矩形 26"/>
          <p:cNvSpPr txBox="1"/>
          <p:nvPr/>
        </p:nvSpPr>
        <p:spPr>
          <a:xfrm>
            <a:off x="7462921" y="5824832"/>
            <a:ext cx="421338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effectLst>
                  <a:outerShdw blurRad="50800" dist="76200" dir="2700000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以</a:t>
            </a:r>
            <a:r>
              <a:rPr>
                <a:latin typeface="Arial"/>
                <a:ea typeface="Arial"/>
                <a:cs typeface="Arial"/>
                <a:sym typeface="Arial"/>
              </a:rPr>
              <a:t>AI</a:t>
            </a:r>
            <a:r>
              <a:t>激活运维数据智慧，助力客户数字化转型 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43" descr="图片 1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" name="组 142"/>
          <p:cNvGrpSpPr/>
          <p:nvPr/>
        </p:nvGrpSpPr>
        <p:grpSpPr>
          <a:xfrm>
            <a:off x="-1" y="-1"/>
            <a:ext cx="12192001" cy="6858002"/>
            <a:chOff x="0" y="0"/>
            <a:chExt cx="12192000" cy="6858000"/>
          </a:xfrm>
        </p:grpSpPr>
        <p:grpSp>
          <p:nvGrpSpPr>
            <p:cNvPr id="33" name="组合 2"/>
            <p:cNvGrpSpPr/>
            <p:nvPr/>
          </p:nvGrpSpPr>
          <p:grpSpPr>
            <a:xfrm>
              <a:off x="-1" y="-1"/>
              <a:ext cx="4188711" cy="6858002"/>
              <a:chOff x="0" y="0"/>
              <a:chExt cx="4188710" cy="6858000"/>
            </a:xfrm>
          </p:grpSpPr>
          <p:sp>
            <p:nvSpPr>
              <p:cNvPr id="31" name="任意多边形: 形状 4"/>
              <p:cNvSpPr/>
              <p:nvPr/>
            </p:nvSpPr>
            <p:spPr>
              <a:xfrm rot="10800000" flipH="1">
                <a:off x="-1" y="-1"/>
                <a:ext cx="4188711" cy="68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1723" y="55"/>
                    </a:lnTo>
                    <a:lnTo>
                      <a:pt x="11723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alpha val="0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" name="任意多边形: 形状 7"/>
              <p:cNvSpPr/>
              <p:nvPr/>
            </p:nvSpPr>
            <p:spPr>
              <a:xfrm rot="10800000" flipH="1">
                <a:off x="1892328" y="-1"/>
                <a:ext cx="1943956" cy="68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8" y="0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21282" y="21600"/>
                    </a:lnTo>
                    <a:lnTo>
                      <a:pt x="21600" y="21600"/>
                    </a:lnTo>
                    <a:lnTo>
                      <a:pt x="318" y="55"/>
                    </a:lnTo>
                    <a:close/>
                  </a:path>
                </a:pathLst>
              </a:custGeom>
              <a:gradFill flip="none" rotWithShape="1">
                <a:gsLst>
                  <a:gs pos="40000">
                    <a:schemeClr val="accent2"/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4" name="任意多边形: 形状 41"/>
            <p:cNvSpPr/>
            <p:nvPr/>
          </p:nvSpPr>
          <p:spPr>
            <a:xfrm flipH="1">
              <a:off x="9892738" y="0"/>
              <a:ext cx="2299263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3606" y="55"/>
                  </a:lnTo>
                  <a:lnTo>
                    <a:pt x="360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平行四边形 91"/>
            <p:cNvSpPr/>
            <p:nvPr/>
          </p:nvSpPr>
          <p:spPr>
            <a:xfrm>
              <a:off x="2274897" y="0"/>
              <a:ext cx="9530173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326" y="0"/>
                  </a:lnTo>
                  <a:lnTo>
                    <a:pt x="21600" y="0"/>
                  </a:lnTo>
                  <a:lnTo>
                    <a:pt x="17274" y="21600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7" name="输入目录"/>
          <p:cNvSpPr txBox="1">
            <a:spLocks noGrp="1"/>
          </p:cNvSpPr>
          <p:nvPr>
            <p:ph type="title" hasCustomPrompt="1"/>
          </p:nvPr>
        </p:nvSpPr>
        <p:spPr>
          <a:xfrm>
            <a:off x="524419" y="1130300"/>
            <a:ext cx="3263233" cy="664486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输入目录</a:t>
            </a:r>
          </a:p>
        </p:txBody>
      </p:sp>
      <p:sp>
        <p:nvSpPr>
          <p:cNvPr id="3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39093" y="1352818"/>
            <a:ext cx="3245442" cy="7215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000" b="1">
                <a:solidFill>
                  <a:schemeClr val="accent2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0"/>
              </a:spcBef>
              <a:buSzTx/>
              <a:buNone/>
              <a:defRPr sz="4000" b="1">
                <a:solidFill>
                  <a:schemeClr val="accent2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4000" b="1">
                <a:solidFill>
                  <a:schemeClr val="accent2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0"/>
              </a:spcBef>
              <a:buSzTx/>
              <a:buNone/>
              <a:defRPr sz="4000" b="1">
                <a:solidFill>
                  <a:schemeClr val="accent2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None/>
              <a:defRPr sz="4000" b="1">
                <a:solidFill>
                  <a:schemeClr val="accent2"/>
                </a:solidFill>
              </a:defRPr>
            </a:lvl5pPr>
          </a:lstStyle>
          <a:p>
            <a:r>
              <a:t>输入替换标题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9" name="文本占位符 50"/>
          <p:cNvSpPr>
            <a:spLocks noGrp="1"/>
          </p:cNvSpPr>
          <p:nvPr>
            <p:ph type="body" sz="quarter" idx="21" hasCustomPrompt="1"/>
          </p:nvPr>
        </p:nvSpPr>
        <p:spPr>
          <a:xfrm>
            <a:off x="5839093" y="2556230"/>
            <a:ext cx="3245442" cy="721675"/>
          </a:xfrm>
          <a:prstGeom prst="rect">
            <a:avLst/>
          </a:prstGeom>
        </p:spPr>
        <p:txBody>
          <a:bodyPr/>
          <a:lstStyle>
            <a:lvl1pPr defTabSz="822959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2"/>
                </a:solidFill>
              </a:defRPr>
            </a:lvl1pPr>
          </a:lstStyle>
          <a:p>
            <a:r>
              <a:t>输入替换标题</a:t>
            </a:r>
          </a:p>
        </p:txBody>
      </p:sp>
      <p:sp>
        <p:nvSpPr>
          <p:cNvPr id="40" name="文本占位符 50"/>
          <p:cNvSpPr>
            <a:spLocks noGrp="1"/>
          </p:cNvSpPr>
          <p:nvPr>
            <p:ph type="body" sz="quarter" idx="22" hasCustomPrompt="1"/>
          </p:nvPr>
        </p:nvSpPr>
        <p:spPr>
          <a:xfrm>
            <a:off x="5839093" y="3759775"/>
            <a:ext cx="3245442" cy="721675"/>
          </a:xfrm>
          <a:prstGeom prst="rect">
            <a:avLst/>
          </a:prstGeom>
        </p:spPr>
        <p:txBody>
          <a:bodyPr/>
          <a:lstStyle>
            <a:lvl1pPr defTabSz="822959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2"/>
                </a:solidFill>
              </a:defRPr>
            </a:lvl1pPr>
          </a:lstStyle>
          <a:p>
            <a:r>
              <a:t>输入替换标题</a:t>
            </a:r>
          </a:p>
        </p:txBody>
      </p:sp>
      <p:sp>
        <p:nvSpPr>
          <p:cNvPr id="41" name="文本占位符 50"/>
          <p:cNvSpPr>
            <a:spLocks noGrp="1"/>
          </p:cNvSpPr>
          <p:nvPr>
            <p:ph type="body" sz="quarter" idx="23" hasCustomPrompt="1"/>
          </p:nvPr>
        </p:nvSpPr>
        <p:spPr>
          <a:xfrm>
            <a:off x="5839093" y="4963319"/>
            <a:ext cx="3245442" cy="721675"/>
          </a:xfrm>
          <a:prstGeom prst="rect">
            <a:avLst/>
          </a:prstGeom>
        </p:spPr>
        <p:txBody>
          <a:bodyPr/>
          <a:lstStyle>
            <a:lvl1pPr defTabSz="822959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accent2"/>
                </a:solidFill>
              </a:defRPr>
            </a:lvl1pPr>
          </a:lstStyle>
          <a:p>
            <a:r>
              <a:t>输入替换标题</a:t>
            </a:r>
          </a:p>
        </p:txBody>
      </p:sp>
      <p:sp>
        <p:nvSpPr>
          <p:cNvPr id="42" name="文本占位符 141"/>
          <p:cNvSpPr>
            <a:spLocks noGrp="1"/>
          </p:cNvSpPr>
          <p:nvPr>
            <p:ph type="body" sz="quarter" idx="24" hasCustomPrompt="1"/>
          </p:nvPr>
        </p:nvSpPr>
        <p:spPr>
          <a:xfrm>
            <a:off x="524419" y="1794786"/>
            <a:ext cx="2864242" cy="45311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CONTENTS</a:t>
            </a:r>
          </a:p>
        </p:txBody>
      </p:sp>
      <p:pic>
        <p:nvPicPr>
          <p:cNvPr id="43" name="图片 19" descr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177" y="267882"/>
            <a:ext cx="1617848" cy="45601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78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内容页（带项目符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30504" indent="-230504">
              <a:buClr>
                <a:schemeClr val="accent2"/>
              </a:buClr>
              <a:buSzPct val="100000"/>
              <a:buFont typeface="Arial"/>
              <a:buChar char="•"/>
            </a:lvl1pPr>
            <a:lvl2pPr>
              <a:buClr>
                <a:schemeClr val="accent2"/>
              </a:buClr>
              <a:buFont typeface="Arial"/>
            </a:lvl2pPr>
            <a:lvl3pPr>
              <a:buClr>
                <a:schemeClr val="accent2"/>
              </a:buClr>
              <a:buFont typeface="Arial"/>
            </a:lvl3pPr>
            <a:lvl4pPr>
              <a:buClr>
                <a:schemeClr val="accent2"/>
              </a:buClr>
              <a:buFont typeface="Arial"/>
            </a:lvl4pPr>
            <a:lvl5pPr>
              <a:buClr>
                <a:schemeClr val="accent2"/>
              </a:buClr>
              <a:buFont typeface="Arial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7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grpSp>
        <p:nvGrpSpPr>
          <p:cNvPr id="90" name="组 5"/>
          <p:cNvGrpSpPr/>
          <p:nvPr/>
        </p:nvGrpSpPr>
        <p:grpSpPr>
          <a:xfrm>
            <a:off x="156877" y="383268"/>
            <a:ext cx="646695" cy="521367"/>
            <a:chOff x="0" y="0"/>
            <a:chExt cx="646694" cy="521365"/>
          </a:xfrm>
        </p:grpSpPr>
        <p:sp>
          <p:nvSpPr>
            <p:cNvPr id="88" name="任意多边形: 形状 9"/>
            <p:cNvSpPr/>
            <p:nvPr/>
          </p:nvSpPr>
          <p:spPr>
            <a:xfrm>
              <a:off x="0" y="-1"/>
              <a:ext cx="502146" cy="52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63" y="0"/>
                  </a:moveTo>
                  <a:lnTo>
                    <a:pt x="21600" y="0"/>
                  </a:lnTo>
                  <a:lnTo>
                    <a:pt x="13837" y="21600"/>
                  </a:lnTo>
                  <a:lnTo>
                    <a:pt x="15526" y="21600"/>
                  </a:lnTo>
                  <a:lnTo>
                    <a:pt x="155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任意多边形: 形状 10"/>
            <p:cNvSpPr/>
            <p:nvPr/>
          </p:nvSpPr>
          <p:spPr>
            <a:xfrm>
              <a:off x="381835" y="-1"/>
              <a:ext cx="264860" cy="52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18" y="0"/>
                  </a:moveTo>
                  <a:lnTo>
                    <a:pt x="21600" y="0"/>
                  </a:lnTo>
                  <a:lnTo>
                    <a:pt x="688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91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440" y="407893"/>
            <a:ext cx="1353166" cy="421057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52" descr="图片 52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对比排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标题文本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539509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1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079999"/>
            <a:ext cx="5157789" cy="4778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2"/>
                </a:solidFill>
              </a:defRPr>
            </a:lvl1pPr>
            <a:lvl2pPr marL="0" indent="457200">
              <a:buSzTx/>
              <a:buNone/>
              <a:defRPr sz="2000" b="1">
                <a:solidFill>
                  <a:schemeClr val="accent2"/>
                </a:solidFill>
              </a:defRPr>
            </a:lvl2pPr>
            <a:lvl3pPr marL="0" indent="914400">
              <a:buSzTx/>
              <a:buNone/>
              <a:defRPr sz="2000" b="1">
                <a:solidFill>
                  <a:schemeClr val="accent2"/>
                </a:solidFill>
              </a:defRPr>
            </a:lvl3pPr>
            <a:lvl4pPr marL="0" indent="1371600">
              <a:buSzTx/>
              <a:buNone/>
              <a:defRPr sz="2000" b="1">
                <a:solidFill>
                  <a:schemeClr val="accent2"/>
                </a:solidFill>
              </a:defRPr>
            </a:lvl4pPr>
            <a:lvl5pPr marL="0" indent="1828800">
              <a:buSzTx/>
              <a:buNone/>
              <a:defRPr sz="2000" b="1">
                <a:solidFill>
                  <a:schemeClr val="accent2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9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2200" y="1079999"/>
            <a:ext cx="5183188" cy="477838"/>
          </a:xfrm>
          <a:prstGeom prst="rect">
            <a:avLst/>
          </a:prstGeom>
        </p:spPr>
        <p:txBody>
          <a:bodyPr anchor="b"/>
          <a:lstStyle/>
          <a:p>
            <a:pPr>
              <a:defRPr sz="2000" b="1">
                <a:solidFill>
                  <a:schemeClr val="accent2"/>
                </a:solidFill>
              </a:defRPr>
            </a:pPr>
            <a:endParaRPr/>
          </a:p>
        </p:txBody>
      </p:sp>
      <p:grpSp>
        <p:nvGrpSpPr>
          <p:cNvPr id="122" name="组 9"/>
          <p:cNvGrpSpPr/>
          <p:nvPr/>
        </p:nvGrpSpPr>
        <p:grpSpPr>
          <a:xfrm>
            <a:off x="156877" y="383268"/>
            <a:ext cx="646695" cy="521367"/>
            <a:chOff x="0" y="0"/>
            <a:chExt cx="646694" cy="521365"/>
          </a:xfrm>
        </p:grpSpPr>
        <p:sp>
          <p:nvSpPr>
            <p:cNvPr id="120" name="任意多边形: 形状 9"/>
            <p:cNvSpPr/>
            <p:nvPr/>
          </p:nvSpPr>
          <p:spPr>
            <a:xfrm>
              <a:off x="0" y="-1"/>
              <a:ext cx="502146" cy="52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63" y="0"/>
                  </a:moveTo>
                  <a:lnTo>
                    <a:pt x="21600" y="0"/>
                  </a:lnTo>
                  <a:lnTo>
                    <a:pt x="13837" y="21600"/>
                  </a:lnTo>
                  <a:lnTo>
                    <a:pt x="15526" y="21600"/>
                  </a:lnTo>
                  <a:lnTo>
                    <a:pt x="155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" name="任意多边形: 形状 10"/>
            <p:cNvSpPr/>
            <p:nvPr/>
          </p:nvSpPr>
          <p:spPr>
            <a:xfrm>
              <a:off x="381835" y="-1"/>
              <a:ext cx="264860" cy="52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18" y="0"/>
                  </a:moveTo>
                  <a:lnTo>
                    <a:pt x="21600" y="0"/>
                  </a:lnTo>
                  <a:lnTo>
                    <a:pt x="688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左右排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编辑母版标题样式"/>
          <p:cNvSpPr txBox="1">
            <a:spLocks noGrp="1"/>
          </p:cNvSpPr>
          <p:nvPr>
            <p:ph type="title" hasCustomPrompt="1"/>
          </p:nvPr>
        </p:nvSpPr>
        <p:spPr>
          <a:xfrm>
            <a:off x="839787" y="987425"/>
            <a:ext cx="3932239" cy="582615"/>
          </a:xfrm>
          <a:prstGeom prst="rect">
            <a:avLst/>
          </a:prstGeom>
        </p:spPr>
        <p:txBody>
          <a:bodyPr anchor="b"/>
          <a:lstStyle/>
          <a:p>
            <a:r>
              <a:t>编辑母版标题样式</a:t>
            </a:r>
          </a:p>
        </p:txBody>
      </p:sp>
      <p:sp>
        <p:nvSpPr>
          <p:cNvPr id="131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marL="230504" indent="-230504">
              <a:buClr>
                <a:schemeClr val="accent2"/>
              </a:buClr>
              <a:buSzPct val="100000"/>
              <a:buFont typeface="Arial"/>
              <a:buChar char="•"/>
            </a:lvl1pPr>
            <a:lvl2pPr>
              <a:buClr>
                <a:schemeClr val="accent2"/>
              </a:buClr>
              <a:buFont typeface="Arial"/>
            </a:lvl2pPr>
            <a:lvl3pPr>
              <a:buClr>
                <a:schemeClr val="accent2"/>
              </a:buClr>
              <a:buFont typeface="Arial"/>
            </a:lvl3pPr>
            <a:lvl4pPr>
              <a:buClr>
                <a:schemeClr val="accent2"/>
              </a:buClr>
              <a:buFont typeface="Arial"/>
            </a:lvl4pPr>
            <a:lvl5pPr>
              <a:buClr>
                <a:schemeClr val="accent2"/>
              </a:buClr>
              <a:buFont typeface="Arial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2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839787" y="1765300"/>
            <a:ext cx="3932239" cy="41036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3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标题文本</a:t>
            </a:r>
          </a:p>
        </p:txBody>
      </p:sp>
      <p:grpSp>
        <p:nvGrpSpPr>
          <p:cNvPr id="5" name="组 5"/>
          <p:cNvGrpSpPr/>
          <p:nvPr/>
        </p:nvGrpSpPr>
        <p:grpSpPr>
          <a:xfrm>
            <a:off x="156877" y="383268"/>
            <a:ext cx="646695" cy="521367"/>
            <a:chOff x="0" y="0"/>
            <a:chExt cx="646694" cy="521365"/>
          </a:xfrm>
        </p:grpSpPr>
        <p:sp>
          <p:nvSpPr>
            <p:cNvPr id="3" name="任意多边形: 形状 9"/>
            <p:cNvSpPr/>
            <p:nvPr/>
          </p:nvSpPr>
          <p:spPr>
            <a:xfrm>
              <a:off x="0" y="-1"/>
              <a:ext cx="502146" cy="52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63" y="0"/>
                  </a:moveTo>
                  <a:lnTo>
                    <a:pt x="21600" y="0"/>
                  </a:lnTo>
                  <a:lnTo>
                    <a:pt x="13837" y="21600"/>
                  </a:lnTo>
                  <a:lnTo>
                    <a:pt x="15526" y="21600"/>
                  </a:lnTo>
                  <a:lnTo>
                    <a:pt x="155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任意多边形: 形状 10"/>
            <p:cNvSpPr/>
            <p:nvPr/>
          </p:nvSpPr>
          <p:spPr>
            <a:xfrm>
              <a:off x="381835" y="-1"/>
              <a:ext cx="264860" cy="52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18" y="0"/>
                  </a:moveTo>
                  <a:lnTo>
                    <a:pt x="21600" y="0"/>
                  </a:lnTo>
                  <a:lnTo>
                    <a:pt x="688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6" name="图片 8" descr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4440" y="407893"/>
            <a:ext cx="1353166" cy="42105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1079999"/>
            <a:ext cx="10515600" cy="510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404040"/>
          </a:solidFill>
          <a:uFillTx/>
          <a:latin typeface="Arial 正常"/>
          <a:ea typeface="Arial 正常"/>
          <a:cs typeface="Arial 正常"/>
          <a:sym typeface="Arial 正常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404040"/>
          </a:solidFill>
          <a:uFillTx/>
          <a:latin typeface="Arial 正常"/>
          <a:ea typeface="Arial 正常"/>
          <a:cs typeface="Arial 正常"/>
          <a:sym typeface="Arial 正常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404040"/>
          </a:solidFill>
          <a:uFillTx/>
          <a:latin typeface="Arial 正常"/>
          <a:ea typeface="Arial 正常"/>
          <a:cs typeface="Arial 正常"/>
          <a:sym typeface="Arial 正常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404040"/>
          </a:solidFill>
          <a:uFillTx/>
          <a:latin typeface="Arial 正常"/>
          <a:ea typeface="Arial 正常"/>
          <a:cs typeface="Arial 正常"/>
          <a:sym typeface="Arial 正常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404040"/>
          </a:solidFill>
          <a:uFillTx/>
          <a:latin typeface="Arial 正常"/>
          <a:ea typeface="Arial 正常"/>
          <a:cs typeface="Arial 正常"/>
          <a:sym typeface="Arial 正常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404040"/>
          </a:solidFill>
          <a:uFillTx/>
          <a:latin typeface="Arial 正常"/>
          <a:ea typeface="Arial 正常"/>
          <a:cs typeface="Arial 正常"/>
          <a:sym typeface="Arial 正常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404040"/>
          </a:solidFill>
          <a:uFillTx/>
          <a:latin typeface="Arial 正常"/>
          <a:ea typeface="Arial 正常"/>
          <a:cs typeface="Arial 正常"/>
          <a:sym typeface="Arial 正常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404040"/>
          </a:solidFill>
          <a:uFillTx/>
          <a:latin typeface="Arial 正常"/>
          <a:ea typeface="Arial 正常"/>
          <a:cs typeface="Arial 正常"/>
          <a:sym typeface="Arial 正常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404040"/>
          </a:solidFill>
          <a:uFillTx/>
          <a:latin typeface="Arial 正常"/>
          <a:ea typeface="Arial 正常"/>
          <a:cs typeface="Arial 正常"/>
          <a:sym typeface="Arial 正常"/>
        </a:defRPr>
      </a:lvl9pPr>
    </p:titleStyle>
    <p:bodyStyle>
      <a:lvl1pPr marL="0" marR="0" indent="0" algn="l" defTabSz="914400" rtl="0" latinLnBrk="0">
        <a:lnSpc>
          <a:spcPct val="125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404040"/>
          </a:solidFill>
          <a:uFillTx/>
          <a:latin typeface="微软雅黑"/>
          <a:ea typeface="微软雅黑"/>
          <a:cs typeface="微软雅黑"/>
          <a:sym typeface="微软雅黑"/>
        </a:defRPr>
      </a:lvl1pPr>
      <a:lvl2pPr marL="724172" marR="0" indent="-261257" algn="l" defTabSz="914400" rtl="0" latinLnBrk="0">
        <a:lnSpc>
          <a:spcPct val="125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404040"/>
          </a:solidFill>
          <a:uFillTx/>
          <a:latin typeface="微软雅黑"/>
          <a:ea typeface="微软雅黑"/>
          <a:cs typeface="微软雅黑"/>
          <a:sym typeface="微软雅黑"/>
        </a:defRPr>
      </a:lvl2pPr>
      <a:lvl3pPr marL="1228089" marR="0" indent="-304800" algn="l" defTabSz="914400" rtl="0" latinLnBrk="0">
        <a:lnSpc>
          <a:spcPct val="125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404040"/>
          </a:solidFill>
          <a:uFillTx/>
          <a:latin typeface="微软雅黑"/>
          <a:ea typeface="微软雅黑"/>
          <a:cs typeface="微软雅黑"/>
          <a:sym typeface="微软雅黑"/>
        </a:defRPr>
      </a:lvl3pPr>
      <a:lvl4pPr marL="1716809" marR="0" indent="-332509" algn="l" defTabSz="914400" rtl="0" latinLnBrk="0">
        <a:lnSpc>
          <a:spcPct val="125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404040"/>
          </a:solidFill>
          <a:uFillTx/>
          <a:latin typeface="微软雅黑"/>
          <a:ea typeface="微软雅黑"/>
          <a:cs typeface="微软雅黑"/>
          <a:sym typeface="微软雅黑"/>
        </a:defRPr>
      </a:lvl4pPr>
      <a:lvl5pPr marL="2211070" marR="0" indent="-365760" algn="l" defTabSz="914400" rtl="0" latinLnBrk="0">
        <a:lnSpc>
          <a:spcPct val="125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404040"/>
          </a:solidFill>
          <a:uFillTx/>
          <a:latin typeface="微软雅黑"/>
          <a:ea typeface="微软雅黑"/>
          <a:cs typeface="微软雅黑"/>
          <a:sym typeface="微软雅黑"/>
        </a:defRPr>
      </a:lvl5pPr>
      <a:lvl6pPr marL="2489200" marR="0" indent="-203200" algn="l" defTabSz="914400" rtl="0" latinLnBrk="0">
        <a:lnSpc>
          <a:spcPct val="125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404040"/>
          </a:solidFill>
          <a:uFillTx/>
          <a:latin typeface="微软雅黑"/>
          <a:ea typeface="微软雅黑"/>
          <a:cs typeface="微软雅黑"/>
          <a:sym typeface="微软雅黑"/>
        </a:defRPr>
      </a:lvl6pPr>
      <a:lvl7pPr marL="2946400" marR="0" indent="-203200" algn="l" defTabSz="914400" rtl="0" latinLnBrk="0">
        <a:lnSpc>
          <a:spcPct val="125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404040"/>
          </a:solidFill>
          <a:uFillTx/>
          <a:latin typeface="微软雅黑"/>
          <a:ea typeface="微软雅黑"/>
          <a:cs typeface="微软雅黑"/>
          <a:sym typeface="微软雅黑"/>
        </a:defRPr>
      </a:lvl7pPr>
      <a:lvl8pPr marL="3403600" marR="0" indent="-203200" algn="l" defTabSz="914400" rtl="0" latinLnBrk="0">
        <a:lnSpc>
          <a:spcPct val="125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404040"/>
          </a:solidFill>
          <a:uFillTx/>
          <a:latin typeface="微软雅黑"/>
          <a:ea typeface="微软雅黑"/>
          <a:cs typeface="微软雅黑"/>
          <a:sym typeface="微软雅黑"/>
        </a:defRPr>
      </a:lvl8pPr>
      <a:lvl9pPr marL="3860800" marR="0" indent="-203200" algn="l" defTabSz="914400" rtl="0" latinLnBrk="0">
        <a:lnSpc>
          <a:spcPct val="125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404040"/>
          </a:solidFill>
          <a:uFillTx/>
          <a:latin typeface="微软雅黑"/>
          <a:ea typeface="微软雅黑"/>
          <a:cs typeface="微软雅黑"/>
          <a:sym typeface="微软雅黑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8.tiff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search.org/docs/im-plugin/" TargetMode="External"/><Relationship Id="rId3" Type="http://schemas.openxmlformats.org/officeDocument/2006/relationships/hyperlink" Target="https://opensearch.org/docs/opensearch/" TargetMode="External"/><Relationship Id="rId7" Type="http://schemas.openxmlformats.org/officeDocument/2006/relationships/hyperlink" Target="https://opensearch.org/docs/search-plugins/sql/" TargetMode="External"/><Relationship Id="rId12" Type="http://schemas.openxmlformats.org/officeDocument/2006/relationships/hyperlink" Target="https://opensearch.org/docs/search-plugins/async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search.org/docs/monitoring-plugins/alerting/" TargetMode="External"/><Relationship Id="rId11" Type="http://schemas.openxmlformats.org/officeDocument/2006/relationships/hyperlink" Target="https://opensearch.org/docs/monitoring-plugins/ad/" TargetMode="External"/><Relationship Id="rId5" Type="http://schemas.openxmlformats.org/officeDocument/2006/relationships/hyperlink" Target="https://opensearch.org/docs/security-plugin/" TargetMode="External"/><Relationship Id="rId10" Type="http://schemas.openxmlformats.org/officeDocument/2006/relationships/hyperlink" Target="https://opensearch.org/docs/monitoring-plugins/pa/" TargetMode="External"/><Relationship Id="rId4" Type="http://schemas.openxmlformats.org/officeDocument/2006/relationships/hyperlink" Target="https://opensearch.org/docs/dashboards/" TargetMode="External"/><Relationship Id="rId9" Type="http://schemas.openxmlformats.org/officeDocument/2006/relationships/hyperlink" Target="https://opensearch.org/docs/search-plugins/knn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标题 1"/>
          <p:cNvSpPr txBox="1">
            <a:spLocks noGrp="1"/>
          </p:cNvSpPr>
          <p:nvPr>
            <p:ph type="ctrTitle" idx="4294967295"/>
          </p:nvPr>
        </p:nvSpPr>
        <p:spPr>
          <a:xfrm>
            <a:off x="979920" y="2039937"/>
            <a:ext cx="9826625" cy="1058863"/>
          </a:xfrm>
          <a:prstGeom prst="rect">
            <a:avLst/>
          </a:prstGeom>
        </p:spPr>
        <p:txBody>
          <a:bodyPr/>
          <a:lstStyle/>
          <a:p>
            <a:pPr algn="ctr">
              <a:defRPr>
                <a:solidFill>
                  <a:srgbClr val="00B0F0"/>
                </a:solidFill>
              </a:defRPr>
            </a:pPr>
            <a:r>
              <a:rPr lang="en-US" altLang="zh-CN" dirty="0"/>
              <a:t>OpenSearch-SQL</a:t>
            </a:r>
            <a:r>
              <a:rPr lang="zh-CN" altLang="en-US" dirty="0"/>
              <a:t>调研</a:t>
            </a:r>
            <a:r>
              <a:rPr dirty="0"/>
              <a:t>（</a:t>
            </a:r>
            <a:r>
              <a:rPr dirty="0" err="1"/>
              <a:t>一</a:t>
            </a:r>
            <a:r>
              <a:rPr dirty="0"/>
              <a:t>）</a:t>
            </a:r>
          </a:p>
        </p:txBody>
      </p:sp>
      <p:sp>
        <p:nvSpPr>
          <p:cNvPr id="168" name="副标题 2"/>
          <p:cNvSpPr txBox="1">
            <a:spLocks noGrp="1"/>
          </p:cNvSpPr>
          <p:nvPr>
            <p:ph type="subTitle" sz="quarter" idx="4294967295"/>
          </p:nvPr>
        </p:nvSpPr>
        <p:spPr>
          <a:xfrm>
            <a:off x="6234545" y="3098800"/>
            <a:ext cx="5688013" cy="442913"/>
          </a:xfrm>
          <a:prstGeom prst="rect">
            <a:avLst/>
          </a:prstGeom>
        </p:spPr>
        <p:txBody>
          <a:bodyPr/>
          <a:lstStyle/>
          <a:p>
            <a:pPr defTabSz="768095">
              <a:lnSpc>
                <a:spcPct val="90000"/>
              </a:lnSpc>
              <a:defRPr sz="2016">
                <a:solidFill>
                  <a:srgbClr val="00B0F0"/>
                </a:solidFill>
                <a:effectLst>
                  <a:outerShdw blurRad="42672" dist="64008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dirty="0"/>
              <a:t>2021年0</a:t>
            </a:r>
            <a:r>
              <a:rPr lang="en-US" altLang="zh-CN" dirty="0"/>
              <a:t>7</a:t>
            </a:r>
            <a:r>
              <a:rPr dirty="0"/>
              <a:t>月</a:t>
            </a:r>
            <a:r>
              <a:rPr lang="en-US" altLang="zh-CN" dirty="0"/>
              <a:t>19</a:t>
            </a:r>
            <a:r>
              <a:rPr dirty="0"/>
              <a:t>日       </a:t>
            </a:r>
            <a:r>
              <a:rPr dirty="0" err="1"/>
              <a:t>陆徐刚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8425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</a:rPr>
              <a:t>概述</a:t>
            </a:r>
            <a:endParaRPr lang="en-US" altLang="zh-CN" dirty="0">
              <a:latin typeface="+mj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ADFB43-1627-F64F-8189-E10AB994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1807028"/>
            <a:ext cx="7112000" cy="2082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BAA6413-2ED1-AA44-BC4B-C46BE18CAB60}"/>
              </a:ext>
            </a:extLst>
          </p:cNvPr>
          <p:cNvSpPr txBox="1"/>
          <p:nvPr/>
        </p:nvSpPr>
        <p:spPr>
          <a:xfrm>
            <a:off x="1285710" y="4611043"/>
            <a:ext cx="1023613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1" lang="en-US" altLang="zh-CN" dirty="0"/>
              <a:t>Language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Processing</a:t>
            </a:r>
            <a:r>
              <a:rPr kumimoji="1" lang="zh-CN" altLang="en-US" dirty="0"/>
              <a:t>中两个核心任务：语法解析（</a:t>
            </a:r>
            <a:r>
              <a:rPr kumimoji="1" lang="en-US" altLang="zh-CN" dirty="0" err="1"/>
              <a:t>Lexer</a:t>
            </a:r>
            <a:r>
              <a:rPr kumimoji="1" lang="zh-CN" altLang="en-US" dirty="0"/>
              <a:t>、</a:t>
            </a:r>
            <a:r>
              <a:rPr kumimoji="1" lang="en-US" altLang="zh-CN" dirty="0"/>
              <a:t>Parse</a:t>
            </a:r>
            <a:r>
              <a:rPr kumimoji="1" lang="zh-CN" altLang="en-US" dirty="0"/>
              <a:t>）、构建</a:t>
            </a:r>
            <a:r>
              <a:rPr kumimoji="1" lang="en-US" altLang="zh-CN" dirty="0"/>
              <a:t>AST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（</a:t>
            </a:r>
            <a:r>
              <a:rPr kumimoji="1" lang="en-US" altLang="zh-CN" dirty="0" err="1"/>
              <a:t>AstBuilder</a:t>
            </a:r>
            <a:r>
              <a:rPr kumimoji="1" lang="zh-CN" altLang="en-US" dirty="0"/>
              <a:t>）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682737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CB1122-D468-5C48-850F-1AFD0136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47" y="1364421"/>
            <a:ext cx="8901404" cy="344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13042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kumimoji="1" lang="zh-CN" altLang="en-US" dirty="0"/>
              <a:t>语法解析</a:t>
            </a:r>
            <a:endParaRPr lang="en-US" altLang="zh-CN" dirty="0">
              <a:latin typeface="+mj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BB1A1F-452E-FB41-B36F-2ABD8F039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4716137"/>
            <a:ext cx="11010900" cy="19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23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13298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 err="1">
                <a:latin typeface="+mj-lt"/>
              </a:rPr>
              <a:t>Ast</a:t>
            </a:r>
            <a:r>
              <a:rPr kumimoji="1" lang="zh-CN" altLang="en-US" dirty="0">
                <a:latin typeface="+mj-lt"/>
              </a:rPr>
              <a:t> </a:t>
            </a:r>
            <a:r>
              <a:rPr kumimoji="1" lang="en-US" altLang="zh-CN" dirty="0">
                <a:latin typeface="+mj-lt"/>
              </a:rPr>
              <a:t>Node</a:t>
            </a:r>
            <a:endParaRPr lang="en-US" altLang="zh-CN" dirty="0">
              <a:latin typeface="+mj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7460D83-8ECC-FA4B-A93E-CBDC3C7AB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584"/>
            <a:ext cx="12192000" cy="2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17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29585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 err="1">
                <a:latin typeface="+mj-lt"/>
              </a:rPr>
              <a:t>UnsolvedPlan</a:t>
            </a:r>
            <a:r>
              <a:rPr kumimoji="1" lang="zh-CN" altLang="en-US" dirty="0">
                <a:latin typeface="+mj-lt"/>
              </a:rPr>
              <a:t>与语法规则</a:t>
            </a:r>
            <a:endParaRPr lang="en-US" altLang="zh-CN" dirty="0">
              <a:latin typeface="+mj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E85F35C-CACE-574E-B0CF-814AB6A01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36" y="1595709"/>
            <a:ext cx="10108367" cy="46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50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363817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 err="1">
                <a:latin typeface="+mj-lt"/>
              </a:rPr>
              <a:t>UnsolvedExpression</a:t>
            </a:r>
            <a:r>
              <a:rPr kumimoji="1" lang="zh-CN" altLang="en-US" dirty="0">
                <a:latin typeface="+mj-lt"/>
              </a:rPr>
              <a:t>与语法规则</a:t>
            </a:r>
            <a:endParaRPr lang="en-US" altLang="zh-CN" dirty="0">
              <a:latin typeface="+mj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A9080BA-F9C2-0A45-9EDA-7E9CE3F1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201" y="1920940"/>
            <a:ext cx="7999410" cy="6776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3A519B2-4431-3E43-BBCD-2044D4F87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73" y="3429000"/>
            <a:ext cx="11920527" cy="21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73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32919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" altLang="zh-CN" dirty="0" err="1"/>
              <a:t>searchCommand</a:t>
            </a:r>
            <a:r>
              <a:rPr kumimoji="1" lang="zh-CN" altLang="en-US" dirty="0">
                <a:latin typeface="+mj-lt"/>
              </a:rPr>
              <a:t>与语法规则</a:t>
            </a:r>
            <a:endParaRPr lang="en-US" altLang="zh-CN" dirty="0">
              <a:latin typeface="+mj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136E02E-679A-4F42-BEC8-DC391B176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709"/>
            <a:ext cx="12192000" cy="49106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C71B97-C8AF-154F-B12E-9F4EA5973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2024821"/>
            <a:ext cx="11087100" cy="3606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E07789-8411-9340-A6F6-C700162D4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1593021"/>
            <a:ext cx="11176000" cy="4470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5E8591-0AC9-4047-AA48-E040E285D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50" y="1705776"/>
            <a:ext cx="109601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98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29376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生成</a:t>
            </a:r>
            <a:r>
              <a:rPr kumimoji="1" lang="en-US" altLang="zh-CN" dirty="0" err="1"/>
              <a:t>UnresolvedPlan</a:t>
            </a:r>
            <a:r>
              <a:rPr kumimoji="1" lang="zh-CN" altLang="en-US" dirty="0"/>
              <a:t>对象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7FADB29-80B9-EF46-9335-9F4578EA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50" y="1920940"/>
            <a:ext cx="9232900" cy="4381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A6C876-DBAA-9C40-9806-1C54A8630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550" y="2856463"/>
            <a:ext cx="8940800" cy="1854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E855CA-6742-E040-ACAE-851C10278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600" y="4926175"/>
            <a:ext cx="5892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29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36173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生成</a:t>
            </a:r>
            <a:r>
              <a:rPr kumimoji="1" lang="en-US" altLang="zh-CN" dirty="0" err="1"/>
              <a:t>UnresolvedExpression</a:t>
            </a:r>
            <a:r>
              <a:rPr kumimoji="1" lang="zh-CN" altLang="en-US" dirty="0"/>
              <a:t>对象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DECA8F-74EB-1644-9BCE-77C1611F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32" y="1595709"/>
            <a:ext cx="11196735" cy="50913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EA8E98-658A-7444-9EB9-4E80868F1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32" y="1595709"/>
            <a:ext cx="11196735" cy="419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69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31636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dirty="0" err="1"/>
              <a:t>UnresolvedPlan</a:t>
            </a:r>
            <a:r>
              <a:rPr lang="zh-CN" altLang="en-US" dirty="0"/>
              <a:t>之间的关联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0620906-D5B5-F64A-8CEB-1E2022B77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35" y="2006570"/>
            <a:ext cx="9717996" cy="3693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F35CB7-16DC-2E41-BA36-73EA12FDB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62" y="2006570"/>
            <a:ext cx="11982138" cy="38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78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31636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dirty="0" err="1"/>
              <a:t>UnresolvedPlan</a:t>
            </a:r>
            <a:r>
              <a:rPr lang="zh-CN" altLang="en-US" dirty="0"/>
              <a:t>之间的关联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0620906-D5B5-F64A-8CEB-1E2022B77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35" y="2006570"/>
            <a:ext cx="9717996" cy="3693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6D64DB-44A4-F24C-8898-4D0DC0666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35" y="2578308"/>
            <a:ext cx="7061200" cy="1371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CA9FB49-C224-1B4B-999B-06B83BA82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035" y="4152316"/>
            <a:ext cx="6654800" cy="889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AD103B-C2BF-0A4B-9D57-0B2D49AB9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035" y="5282371"/>
            <a:ext cx="60325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2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标题 80"/>
          <p:cNvSpPr txBox="1">
            <a:spLocks noGrp="1"/>
          </p:cNvSpPr>
          <p:nvPr>
            <p:ph type="title" idx="4294967295"/>
          </p:nvPr>
        </p:nvSpPr>
        <p:spPr>
          <a:xfrm>
            <a:off x="1702938" y="1079969"/>
            <a:ext cx="3263900" cy="665163"/>
          </a:xfrm>
          <a:prstGeom prst="rect">
            <a:avLst/>
          </a:prstGeom>
        </p:spPr>
        <p:txBody>
          <a:bodyPr/>
          <a:lstStyle>
            <a:lvl1pPr defTabSz="612648">
              <a:defRPr sz="3216"/>
            </a:lvl1pPr>
          </a:lstStyle>
          <a:p>
            <a:r>
              <a:rPr dirty="0" err="1"/>
              <a:t>目录</a:t>
            </a:r>
            <a:endParaRPr dirty="0"/>
          </a:p>
        </p:txBody>
      </p:sp>
      <p:sp>
        <p:nvSpPr>
          <p:cNvPr id="173" name="文本占位符 9"/>
          <p:cNvSpPr txBox="1">
            <a:spLocks noGrp="1"/>
          </p:cNvSpPr>
          <p:nvPr>
            <p:ph type="body" sz="quarter" idx="4294967295"/>
          </p:nvPr>
        </p:nvSpPr>
        <p:spPr>
          <a:xfrm>
            <a:off x="5543184" y="1366357"/>
            <a:ext cx="4924425" cy="7223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n-US" altLang="zh-CN" dirty="0">
                <a:solidFill>
                  <a:schemeClr val="accent2"/>
                </a:solidFill>
              </a:rPr>
              <a:t>OpenSearch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174" name="文本占位符 10"/>
          <p:cNvSpPr>
            <a:spLocks noGrp="1"/>
          </p:cNvSpPr>
          <p:nvPr>
            <p:ph type="body" idx="4294967295"/>
          </p:nvPr>
        </p:nvSpPr>
        <p:spPr>
          <a:xfrm>
            <a:off x="5543184" y="2539354"/>
            <a:ext cx="5434012" cy="7207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>
              <a:defRPr sz="3600"/>
            </a:pPr>
            <a:r>
              <a:rPr lang="en-US" altLang="zh-CN" dirty="0">
                <a:solidFill>
                  <a:schemeClr val="accent2"/>
                </a:solidFill>
              </a:rPr>
              <a:t>OpenSearch-SQL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  <p:sp>
        <p:nvSpPr>
          <p:cNvPr id="191" name="文本占位符 11"/>
          <p:cNvSpPr>
            <a:spLocks noGrp="1"/>
          </p:cNvSpPr>
          <p:nvPr>
            <p:ph type="body" idx="4294967295"/>
          </p:nvPr>
        </p:nvSpPr>
        <p:spPr>
          <a:xfrm>
            <a:off x="5543184" y="3766765"/>
            <a:ext cx="4033837" cy="7223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PPL</a:t>
            </a:r>
            <a:endParaRPr sz="3600" dirty="0">
              <a:solidFill>
                <a:schemeClr val="accent2"/>
              </a:solidFill>
            </a:endParaRPr>
          </a:p>
        </p:txBody>
      </p:sp>
      <p:grpSp>
        <p:nvGrpSpPr>
          <p:cNvPr id="180" name="组 56"/>
          <p:cNvGrpSpPr/>
          <p:nvPr/>
        </p:nvGrpSpPr>
        <p:grpSpPr>
          <a:xfrm>
            <a:off x="4217942" y="1352817"/>
            <a:ext cx="4704139" cy="721544"/>
            <a:chOff x="0" y="0"/>
            <a:chExt cx="4704138" cy="721543"/>
          </a:xfrm>
        </p:grpSpPr>
        <p:grpSp>
          <p:nvGrpSpPr>
            <p:cNvPr id="178" name="平行四边形 52"/>
            <p:cNvGrpSpPr/>
            <p:nvPr/>
          </p:nvGrpSpPr>
          <p:grpSpPr>
            <a:xfrm>
              <a:off x="4969" y="-1"/>
              <a:ext cx="934034" cy="721545"/>
              <a:chOff x="0" y="0"/>
              <a:chExt cx="934033" cy="721543"/>
            </a:xfrm>
          </p:grpSpPr>
          <p:sp>
            <p:nvSpPr>
              <p:cNvPr id="176" name="形状"/>
              <p:cNvSpPr/>
              <p:nvPr/>
            </p:nvSpPr>
            <p:spPr>
              <a:xfrm>
                <a:off x="-1" y="-1"/>
                <a:ext cx="934035" cy="72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699" y="0"/>
                    </a:lnTo>
                    <a:lnTo>
                      <a:pt x="21600" y="0"/>
                    </a:lnTo>
                    <a:lnTo>
                      <a:pt x="16901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3200" b="1" i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77" name="1"/>
              <p:cNvSpPr txBox="1"/>
              <p:nvPr/>
            </p:nvSpPr>
            <p:spPr>
              <a:xfrm>
                <a:off x="162499" y="119471"/>
                <a:ext cx="537035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3200" b="1" i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sp>
          <p:nvSpPr>
            <p:cNvPr id="179" name="直线连接符 54"/>
            <p:cNvSpPr/>
            <p:nvPr/>
          </p:nvSpPr>
          <p:spPr>
            <a:xfrm>
              <a:off x="-1" y="721543"/>
              <a:ext cx="4704139" cy="1"/>
            </a:xfrm>
            <a:prstGeom prst="lin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5" name="组 86"/>
          <p:cNvGrpSpPr/>
          <p:nvPr/>
        </p:nvGrpSpPr>
        <p:grpSpPr>
          <a:xfrm>
            <a:off x="4217942" y="2556317"/>
            <a:ext cx="4704139" cy="721545"/>
            <a:chOff x="0" y="0"/>
            <a:chExt cx="4704138" cy="721543"/>
          </a:xfrm>
        </p:grpSpPr>
        <p:grpSp>
          <p:nvGrpSpPr>
            <p:cNvPr id="183" name="平行四边形 87"/>
            <p:cNvGrpSpPr/>
            <p:nvPr/>
          </p:nvGrpSpPr>
          <p:grpSpPr>
            <a:xfrm>
              <a:off x="4969" y="-1"/>
              <a:ext cx="934034" cy="721545"/>
              <a:chOff x="0" y="0"/>
              <a:chExt cx="934033" cy="721543"/>
            </a:xfrm>
          </p:grpSpPr>
          <p:sp>
            <p:nvSpPr>
              <p:cNvPr id="181" name="形状"/>
              <p:cNvSpPr/>
              <p:nvPr/>
            </p:nvSpPr>
            <p:spPr>
              <a:xfrm>
                <a:off x="-1" y="-1"/>
                <a:ext cx="934035" cy="72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699" y="0"/>
                    </a:lnTo>
                    <a:lnTo>
                      <a:pt x="21600" y="0"/>
                    </a:lnTo>
                    <a:lnTo>
                      <a:pt x="16901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3200" b="1" i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82" name="2"/>
              <p:cNvSpPr txBox="1"/>
              <p:nvPr/>
            </p:nvSpPr>
            <p:spPr>
              <a:xfrm>
                <a:off x="162499" y="119471"/>
                <a:ext cx="537035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3200" b="1" i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sp>
          <p:nvSpPr>
            <p:cNvPr id="184" name="直线连接符 88"/>
            <p:cNvSpPr/>
            <p:nvPr/>
          </p:nvSpPr>
          <p:spPr>
            <a:xfrm>
              <a:off x="-1" y="721543"/>
              <a:ext cx="4704139" cy="1"/>
            </a:xfrm>
            <a:prstGeom prst="lin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90" name="组 15"/>
          <p:cNvGrpSpPr/>
          <p:nvPr/>
        </p:nvGrpSpPr>
        <p:grpSpPr>
          <a:xfrm>
            <a:off x="4154442" y="3823318"/>
            <a:ext cx="4704139" cy="721544"/>
            <a:chOff x="0" y="0"/>
            <a:chExt cx="4704138" cy="721543"/>
          </a:xfrm>
        </p:grpSpPr>
        <p:grpSp>
          <p:nvGrpSpPr>
            <p:cNvPr id="188" name="平行四边形 16"/>
            <p:cNvGrpSpPr/>
            <p:nvPr/>
          </p:nvGrpSpPr>
          <p:grpSpPr>
            <a:xfrm>
              <a:off x="4969" y="-1"/>
              <a:ext cx="934034" cy="721545"/>
              <a:chOff x="0" y="0"/>
              <a:chExt cx="934033" cy="721543"/>
            </a:xfrm>
          </p:grpSpPr>
          <p:sp>
            <p:nvSpPr>
              <p:cNvPr id="186" name="形状"/>
              <p:cNvSpPr/>
              <p:nvPr/>
            </p:nvSpPr>
            <p:spPr>
              <a:xfrm>
                <a:off x="-1" y="-1"/>
                <a:ext cx="934035" cy="72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699" y="0"/>
                    </a:lnTo>
                    <a:lnTo>
                      <a:pt x="21600" y="0"/>
                    </a:lnTo>
                    <a:lnTo>
                      <a:pt x="16901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3200" b="1" i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87" name="3"/>
              <p:cNvSpPr txBox="1"/>
              <p:nvPr/>
            </p:nvSpPr>
            <p:spPr>
              <a:xfrm>
                <a:off x="162499" y="119471"/>
                <a:ext cx="537035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3200" b="1" i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sp>
          <p:nvSpPr>
            <p:cNvPr id="189" name="直线连接符 17"/>
            <p:cNvSpPr/>
            <p:nvPr/>
          </p:nvSpPr>
          <p:spPr>
            <a:xfrm>
              <a:off x="-1" y="721543"/>
              <a:ext cx="4704139" cy="1"/>
            </a:xfrm>
            <a:prstGeom prst="lin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96" name="组 15"/>
          <p:cNvGrpSpPr/>
          <p:nvPr/>
        </p:nvGrpSpPr>
        <p:grpSpPr>
          <a:xfrm>
            <a:off x="4183018" y="5069724"/>
            <a:ext cx="4704139" cy="721544"/>
            <a:chOff x="0" y="0"/>
            <a:chExt cx="4704138" cy="721543"/>
          </a:xfrm>
        </p:grpSpPr>
        <p:grpSp>
          <p:nvGrpSpPr>
            <p:cNvPr id="194" name="平行四边形 24"/>
            <p:cNvGrpSpPr/>
            <p:nvPr/>
          </p:nvGrpSpPr>
          <p:grpSpPr>
            <a:xfrm>
              <a:off x="4969" y="-1"/>
              <a:ext cx="934034" cy="721545"/>
              <a:chOff x="0" y="0"/>
              <a:chExt cx="934033" cy="721543"/>
            </a:xfrm>
          </p:grpSpPr>
          <p:sp>
            <p:nvSpPr>
              <p:cNvPr id="192" name="形状"/>
              <p:cNvSpPr/>
              <p:nvPr/>
            </p:nvSpPr>
            <p:spPr>
              <a:xfrm>
                <a:off x="-1" y="-1"/>
                <a:ext cx="934035" cy="72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699" y="0"/>
                    </a:lnTo>
                    <a:lnTo>
                      <a:pt x="21600" y="0"/>
                    </a:lnTo>
                    <a:lnTo>
                      <a:pt x="16901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3200" b="1" i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93" name="4"/>
              <p:cNvSpPr txBox="1"/>
              <p:nvPr/>
            </p:nvSpPr>
            <p:spPr>
              <a:xfrm>
                <a:off x="162499" y="119471"/>
                <a:ext cx="537035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3200" b="1" i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rPr dirty="0"/>
                  <a:t>4</a:t>
                </a:r>
              </a:p>
            </p:txBody>
          </p:sp>
        </p:grpSp>
        <p:sp>
          <p:nvSpPr>
            <p:cNvPr id="195" name="直线连接符 25"/>
            <p:cNvSpPr/>
            <p:nvPr/>
          </p:nvSpPr>
          <p:spPr>
            <a:xfrm>
              <a:off x="-1" y="721543"/>
              <a:ext cx="4704139" cy="1"/>
            </a:xfrm>
            <a:prstGeom prst="lin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7" name="文本占位符 11"/>
          <p:cNvSpPr txBox="1"/>
          <p:nvPr/>
        </p:nvSpPr>
        <p:spPr>
          <a:xfrm>
            <a:off x="5571760" y="5172566"/>
            <a:ext cx="492442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>
                <a:solidFill>
                  <a:schemeClr val="accent2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kumimoji="1" lang="en" altLang="zh-CN" b="0" dirty="0"/>
              <a:t>Language</a:t>
            </a:r>
            <a:r>
              <a:rPr kumimoji="1" lang="zh-CN" altLang="en-US" b="0" dirty="0"/>
              <a:t> </a:t>
            </a:r>
            <a:r>
              <a:rPr kumimoji="1" lang="en" altLang="zh-CN" b="0" dirty="0"/>
              <a:t>Processing</a:t>
            </a:r>
            <a:endParaRPr b="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3625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建立</a:t>
            </a:r>
            <a:r>
              <a:rPr lang="en-US" altLang="zh-CN" dirty="0" err="1"/>
              <a:t>UnresolvedPlan</a:t>
            </a:r>
            <a:r>
              <a:rPr lang="zh-CN" altLang="en-US" dirty="0"/>
              <a:t>之间的关联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0620906-D5B5-F64A-8CEB-1E2022B77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35" y="2006570"/>
            <a:ext cx="9717996" cy="3693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69096C-62EE-5B49-B418-5F3F3487F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35" y="3139086"/>
            <a:ext cx="10085684" cy="21224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8A6003-E487-F84E-A763-09D464745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035" y="2006570"/>
            <a:ext cx="10515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86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Language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Processing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3625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建立</a:t>
            </a:r>
            <a:r>
              <a:rPr lang="en-US" altLang="zh-CN" dirty="0" err="1"/>
              <a:t>UnresolvedPlan</a:t>
            </a:r>
            <a:r>
              <a:rPr lang="zh-CN" altLang="en-US" dirty="0"/>
              <a:t>之间的关联</a:t>
            </a: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A50B36B-6AE0-CB41-83FB-7BD6A808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801839"/>
            <a:ext cx="10414000" cy="4813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277E0F-7E2C-7041-9211-DDDABCEFB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168" y="2304221"/>
            <a:ext cx="9144000" cy="3327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B659A2D-27AB-D84C-B3F5-643CE0316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2098091"/>
            <a:ext cx="9717996" cy="3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8C4B83E-54F6-8245-BC33-986BB9A2F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0" y="3230607"/>
            <a:ext cx="10085684" cy="212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8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>
              <a:defRPr sz="3600"/>
            </a:pPr>
            <a:r>
              <a:rPr lang="en-US" altLang="zh-CN" dirty="0">
                <a:solidFill>
                  <a:schemeClr val="accent2"/>
                </a:solidFill>
              </a:rPr>
              <a:t>OpenSearch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23221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" altLang="zh-CN" b="1" dirty="0"/>
              <a:t>OpenSearch</a:t>
            </a:r>
            <a:r>
              <a:rPr lang="en" altLang="zh-CN" dirty="0"/>
              <a:t> </a:t>
            </a:r>
            <a:r>
              <a:rPr lang="zh-CN" altLang="en-US" dirty="0"/>
              <a:t>家族</a:t>
            </a:r>
            <a:endParaRPr lang="en-US" altLang="zh-CN" dirty="0"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274684-7556-6047-83B2-DA4DCD23431B}"/>
              </a:ext>
            </a:extLst>
          </p:cNvPr>
          <p:cNvSpPr txBox="1"/>
          <p:nvPr/>
        </p:nvSpPr>
        <p:spPr>
          <a:xfrm>
            <a:off x="1666287" y="3839977"/>
            <a:ext cx="756072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zh-CN" altLang="en-US" dirty="0"/>
              <a:t>一个由社区共同推动的 </a:t>
            </a:r>
            <a:r>
              <a:rPr lang="en" altLang="zh-CN" dirty="0"/>
              <a:t>Elasticsearch </a:t>
            </a:r>
            <a:r>
              <a:rPr lang="zh-CN" altLang="en-US" dirty="0"/>
              <a:t>与 </a:t>
            </a:r>
            <a:r>
              <a:rPr lang="en" altLang="zh-CN" dirty="0"/>
              <a:t>Kibana </a:t>
            </a:r>
            <a:r>
              <a:rPr lang="zh-CN" altLang="en-US" dirty="0"/>
              <a:t>开源分支（</a:t>
            </a:r>
            <a:r>
              <a:rPr lang="en-US" altLang="zh-CN" dirty="0"/>
              <a:t>7.10.2</a:t>
            </a:r>
            <a:r>
              <a:rPr lang="zh-CN" altLang="en-US" dirty="0"/>
              <a:t>版本）</a:t>
            </a:r>
            <a:endParaRPr kumimoji="1" lang="zh-CN" altLang="en-US" dirty="0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995797E8-97D3-BA43-BEFF-837443242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3297" y="2332224"/>
            <a:ext cx="3543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963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>
              <a:defRPr sz="3600"/>
            </a:pPr>
            <a:r>
              <a:rPr lang="en-US" altLang="zh-CN" dirty="0">
                <a:solidFill>
                  <a:schemeClr val="accent2"/>
                </a:solidFill>
              </a:rPr>
              <a:t>OpenSearch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22018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" altLang="zh-CN" b="1" dirty="0"/>
              <a:t>OpenSearch</a:t>
            </a:r>
            <a:r>
              <a:rPr lang="zh-CN" altLang="en-US" b="1" dirty="0"/>
              <a:t>成员</a:t>
            </a:r>
            <a:endParaRPr lang="en-US" altLang="zh-CN" dirty="0">
              <a:latin typeface="+mj-lt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2E0D7C4-347B-9040-9D43-172E1CDA87D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21852"/>
          <a:ext cx="10515600" cy="301752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86203894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5650177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Component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Purpose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809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>
                          <a:solidFill>
                            <a:srgbClr val="0055A6"/>
                          </a:solidFill>
                          <a:effectLst/>
                          <a:hlinkClick r:id="rId3"/>
                        </a:rPr>
                        <a:t>OpenSearch</a:t>
                      </a:r>
                      <a:endParaRPr lang="en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2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Data store and search engine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563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 dirty="0">
                          <a:solidFill>
                            <a:srgbClr val="0055A6"/>
                          </a:solidFill>
                          <a:effectLst/>
                          <a:hlinkClick r:id="rId4"/>
                        </a:rPr>
                        <a:t>OpenSearch Dashboards</a:t>
                      </a:r>
                      <a:endParaRPr lang="en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2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3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Search frontend and visualizations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35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52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>
                          <a:solidFill>
                            <a:srgbClr val="0055A6"/>
                          </a:solidFill>
                          <a:effectLst/>
                          <a:hlinkClick r:id="rId5"/>
                        </a:rPr>
                        <a:t>Security</a:t>
                      </a:r>
                      <a:endParaRPr lang="en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3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2B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Authentication and access control for your cluster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35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1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221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>
                          <a:solidFill>
                            <a:srgbClr val="0055A6"/>
                          </a:solidFill>
                          <a:effectLst/>
                          <a:hlinkClick r:id="rId6"/>
                        </a:rPr>
                        <a:t>Alerting</a:t>
                      </a:r>
                      <a:endParaRPr lang="en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2B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06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Receive notifications when your data meets certain conditions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801F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2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922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 dirty="0">
                          <a:solidFill>
                            <a:srgbClr val="0055A6"/>
                          </a:solidFill>
                          <a:effectLst/>
                          <a:hlinkClick r:id="rId7"/>
                        </a:rPr>
                        <a:t>SQL</a:t>
                      </a:r>
                      <a:endParaRPr lang="en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06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0B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dirty="0">
                          <a:effectLst/>
                        </a:rPr>
                        <a:t>Use SQL or a piped processing language to query your data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02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0E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929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>
                          <a:solidFill>
                            <a:srgbClr val="0055A6"/>
                          </a:solidFill>
                          <a:effectLst/>
                          <a:hlinkClick r:id="rId8"/>
                        </a:rPr>
                        <a:t>Index State Management</a:t>
                      </a:r>
                      <a:endParaRPr lang="en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0B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3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Automate index operations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A00E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01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136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>
                          <a:solidFill>
                            <a:srgbClr val="0055A6"/>
                          </a:solidFill>
                          <a:effectLst/>
                          <a:hlinkClick r:id="rId9"/>
                        </a:rPr>
                        <a:t>KNN</a:t>
                      </a:r>
                      <a:endParaRPr lang="en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3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1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Find “nearest neighbors” in your vector data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5001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D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17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>
                          <a:solidFill>
                            <a:srgbClr val="0055A6"/>
                          </a:solidFill>
                          <a:effectLst/>
                          <a:hlinkClick r:id="rId10"/>
                        </a:rPr>
                        <a:t>Performance Analyzer</a:t>
                      </a:r>
                      <a:endParaRPr lang="en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1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3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Monitor and optimize your cluster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2D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8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34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>
                          <a:solidFill>
                            <a:srgbClr val="0055A6"/>
                          </a:solidFill>
                          <a:effectLst/>
                          <a:hlinkClick r:id="rId11"/>
                        </a:rPr>
                        <a:t>Anomaly Detection</a:t>
                      </a:r>
                      <a:endParaRPr lang="en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3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24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>
                          <a:effectLst/>
                        </a:rPr>
                        <a:t>Identify atypical data and receive automatic notifications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28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2D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77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" u="none" strike="noStrike">
                          <a:solidFill>
                            <a:srgbClr val="0055A6"/>
                          </a:solidFill>
                          <a:effectLst/>
                          <a:hlinkClick r:id="rId12"/>
                        </a:rPr>
                        <a:t>Asynchronous Search</a:t>
                      </a:r>
                      <a:endParaRPr lang="en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24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dirty="0">
                          <a:effectLst/>
                        </a:rPr>
                        <a:t>Run search requests in the background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9E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02D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33926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A7F6D5A8-41CB-A94F-9C1A-4925859E845C}"/>
              </a:ext>
            </a:extLst>
          </p:cNvPr>
          <p:cNvSpPr/>
          <p:nvPr/>
        </p:nvSpPr>
        <p:spPr>
          <a:xfrm>
            <a:off x="4073651" y="1674115"/>
            <a:ext cx="404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https://github.com/opensearch-project</a:t>
            </a:r>
          </a:p>
        </p:txBody>
      </p:sp>
    </p:spTree>
    <p:extLst>
      <p:ext uri="{BB962C8B-B14F-4D97-AF65-F5344CB8AC3E}">
        <p14:creationId xmlns:p14="http://schemas.microsoft.com/office/powerpoint/2010/main" val="23167050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>
              <a:defRPr sz="3600"/>
            </a:pPr>
            <a:r>
              <a:rPr lang="en-US" altLang="zh-CN" dirty="0">
                <a:solidFill>
                  <a:schemeClr val="accent2"/>
                </a:solidFill>
              </a:rPr>
              <a:t>OpenSearch-SQL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8425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</a:rPr>
              <a:t>概述</a:t>
            </a:r>
            <a:endParaRPr lang="en-US" altLang="zh-CN" dirty="0">
              <a:latin typeface="+mj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0CC90E-0328-F94C-AB58-B750D5000305}"/>
              </a:ext>
            </a:extLst>
          </p:cNvPr>
          <p:cNvSpPr txBox="1"/>
          <p:nvPr/>
        </p:nvSpPr>
        <p:spPr>
          <a:xfrm>
            <a:off x="1643063" y="1928813"/>
            <a:ext cx="94153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1" lang="en-US" altLang="zh-CN" dirty="0"/>
              <a:t>OpenSearch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让用户可以通过书写</a:t>
            </a:r>
            <a:r>
              <a:rPr kumimoji="1" lang="en-US" altLang="zh-CN" dirty="0"/>
              <a:t>SQL</a:t>
            </a:r>
            <a:r>
              <a:rPr kumimoji="1" lang="zh-CN" altLang="en-US" dirty="0"/>
              <a:t>、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语句来实现数据（</a:t>
            </a:r>
            <a:r>
              <a:rPr kumimoji="1" lang="en-US" altLang="zh-CN" dirty="0"/>
              <a:t>OpenSearch</a:t>
            </a:r>
            <a:r>
              <a:rPr kumimoji="1" lang="zh-CN" altLang="en-US" dirty="0"/>
              <a:t>）的查询，</a:t>
            </a:r>
            <a:endParaRPr kumimoji="1" lang="en-US" altLang="zh-CN" dirty="0"/>
          </a:p>
          <a:p>
            <a:pPr algn="l"/>
            <a:r>
              <a:rPr kumimoji="1" lang="zh-CN" altLang="en-US" dirty="0"/>
              <a:t> 从而不需要去学习</a:t>
            </a:r>
            <a:r>
              <a:rPr kumimoji="1" lang="en-US" altLang="zh-CN" dirty="0"/>
              <a:t>DSL</a:t>
            </a:r>
            <a:r>
              <a:rPr kumimoji="1" lang="zh-CN" altLang="en-US" dirty="0"/>
              <a:t>（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Domain-Specific</a:t>
            </a:r>
            <a:r>
              <a:rPr kumimoji="1" lang="zh-CN" altLang="en-US" dirty="0"/>
              <a:t> </a:t>
            </a:r>
            <a:r>
              <a:rPr kumimoji="1" lang="en-US" altLang="zh-CN" dirty="0"/>
              <a:t>Language</a:t>
            </a:r>
            <a:r>
              <a:rPr kumimoji="1"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211433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>
              <a:defRPr sz="3600"/>
            </a:pPr>
            <a:r>
              <a:rPr lang="en-US" altLang="zh-CN" dirty="0">
                <a:solidFill>
                  <a:schemeClr val="accent2"/>
                </a:solidFill>
              </a:rPr>
              <a:t>OpenSearch-SQL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8425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</a:rPr>
              <a:t>组件</a:t>
            </a:r>
            <a:endParaRPr lang="en-US" altLang="zh-CN" dirty="0"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921D7D-6548-0441-BACF-4F499ABC0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0940"/>
            <a:ext cx="43434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99D75C-6C58-F641-8E30-943F3CDA4534}"/>
              </a:ext>
            </a:extLst>
          </p:cNvPr>
          <p:cNvSpPr txBox="1"/>
          <p:nvPr/>
        </p:nvSpPr>
        <p:spPr>
          <a:xfrm>
            <a:off x="5529263" y="1920940"/>
            <a:ext cx="472180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1" lang="en" altLang="zh-CN" dirty="0"/>
              <a:t>Plugin Framework</a:t>
            </a:r>
            <a:r>
              <a:rPr kumimoji="1" lang="zh-CN" altLang="en-US" dirty="0"/>
              <a:t>：提供接口信息、完成作为</a:t>
            </a:r>
            <a:endParaRPr kumimoji="1" lang="en-US" altLang="zh-CN" dirty="0"/>
          </a:p>
          <a:p>
            <a:r>
              <a:rPr kumimoji="1" lang="en-US" altLang="zh-CN" dirty="0"/>
              <a:t>es</a:t>
            </a:r>
            <a:r>
              <a:rPr kumimoji="1" lang="zh-CN" altLang="en-US" dirty="0"/>
              <a:t>、</a:t>
            </a:r>
            <a:r>
              <a:rPr kumimoji="1" lang="en-US" altLang="zh-CN" dirty="0"/>
              <a:t>OpenSearch</a:t>
            </a:r>
            <a:r>
              <a:rPr kumimoji="1" lang="zh-CN" altLang="en-US" dirty="0"/>
              <a:t>的插件必要的接口实现。</a:t>
            </a:r>
            <a:endParaRPr kumimoji="1"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BD30BC-7C9C-6D4A-B7D4-017022D9A3AD}"/>
              </a:ext>
            </a:extLst>
          </p:cNvPr>
          <p:cNvSpPr txBox="1"/>
          <p:nvPr/>
        </p:nvSpPr>
        <p:spPr>
          <a:xfrm>
            <a:off x="13973175" y="1728788"/>
            <a:ext cx="92396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59F149-4FE4-DB4C-98DB-ED4F4A518C88}"/>
              </a:ext>
            </a:extLst>
          </p:cNvPr>
          <p:cNvSpPr txBox="1"/>
          <p:nvPr/>
        </p:nvSpPr>
        <p:spPr>
          <a:xfrm>
            <a:off x="5529263" y="2587084"/>
            <a:ext cx="30546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1" lang="en" altLang="zh-CN" dirty="0"/>
              <a:t>Management</a:t>
            </a:r>
            <a:r>
              <a:rPr kumimoji="1" lang="zh-CN" altLang="en-US" dirty="0"/>
              <a:t>：用于资源管理</a:t>
            </a:r>
            <a:endParaRPr kumimoji="1"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CDF5D58-B572-2F43-A2E6-B412E3AE44C4}"/>
              </a:ext>
            </a:extLst>
          </p:cNvPr>
          <p:cNvSpPr txBox="1"/>
          <p:nvPr/>
        </p:nvSpPr>
        <p:spPr>
          <a:xfrm>
            <a:off x="5529263" y="3060734"/>
            <a:ext cx="36061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Server</a:t>
            </a:r>
            <a:r>
              <a:rPr kumimoji="1" lang="zh-CN" altLang="en-US" dirty="0"/>
              <a:t>：用于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语句的解析</a:t>
            </a:r>
            <a:endParaRPr kumimoji="1"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50EE40-38DA-3849-A037-1E5020A53DC1}"/>
              </a:ext>
            </a:extLst>
          </p:cNvPr>
          <p:cNvSpPr txBox="1"/>
          <p:nvPr/>
        </p:nvSpPr>
        <p:spPr>
          <a:xfrm>
            <a:off x="5529263" y="3534384"/>
            <a:ext cx="355481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1" lang="en-US" altLang="zh-CN" dirty="0"/>
              <a:t>PPL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Server</a:t>
            </a:r>
            <a:r>
              <a:rPr kumimoji="1" lang="zh-CN" altLang="en-US" dirty="0"/>
              <a:t>：用于</a:t>
            </a:r>
            <a:r>
              <a:rPr kumimoji="1" lang="en-US" altLang="zh-CN" dirty="0"/>
              <a:t>PPL</a:t>
            </a:r>
            <a:r>
              <a:rPr kumimoji="1" lang="zh-CN" altLang="en-US" dirty="0"/>
              <a:t>语句的解析</a:t>
            </a:r>
            <a:endParaRPr kumimoji="1" lang="en-US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972EA8-6670-114E-8393-1BBEF6CDDD8D}"/>
              </a:ext>
            </a:extLst>
          </p:cNvPr>
          <p:cNvSpPr txBox="1"/>
          <p:nvPr/>
        </p:nvSpPr>
        <p:spPr>
          <a:xfrm>
            <a:off x="5529262" y="4008034"/>
            <a:ext cx="59913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1" lang="en-US" altLang="zh-CN" dirty="0"/>
              <a:t>Core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</a:t>
            </a:r>
            <a:r>
              <a:rPr kumimoji="1" lang="zh-CN" altLang="en-US" dirty="0"/>
              <a:t>：用于实现逻辑计划、物理计划以及计划执行</a:t>
            </a:r>
            <a:endParaRPr kumimoji="1" lang="en-US" altLang="zh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1667E4-7664-3048-BDB5-898137065C94}"/>
              </a:ext>
            </a:extLst>
          </p:cNvPr>
          <p:cNvSpPr txBox="1"/>
          <p:nvPr/>
        </p:nvSpPr>
        <p:spPr>
          <a:xfrm>
            <a:off x="5529262" y="4481684"/>
            <a:ext cx="5273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1" lang="en-US" altLang="zh-CN" dirty="0"/>
              <a:t>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Adapter</a:t>
            </a:r>
            <a:r>
              <a:rPr kumimoji="1" lang="zh-CN" altLang="en-US" dirty="0"/>
              <a:t>：</a:t>
            </a:r>
            <a:r>
              <a:rPr kumimoji="1" lang="en-US" altLang="zh-CN" dirty="0"/>
              <a:t>Elasticsearch</a:t>
            </a:r>
            <a:r>
              <a:rPr kumimoji="1" lang="zh-CN" altLang="en-US" dirty="0"/>
              <a:t>跟</a:t>
            </a:r>
            <a:r>
              <a:rPr kumimoji="1" lang="en-US" altLang="zh-CN" dirty="0"/>
              <a:t>Core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</a:t>
            </a:r>
            <a:r>
              <a:rPr kumimoji="1" lang="zh-CN" altLang="en-US" dirty="0"/>
              <a:t>的中间层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5340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PPL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8425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</a:rPr>
              <a:t>概述</a:t>
            </a:r>
            <a:endParaRPr lang="en-US" altLang="zh-CN" dirty="0"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BD30BC-7C9C-6D4A-B7D4-017022D9A3AD}"/>
              </a:ext>
            </a:extLst>
          </p:cNvPr>
          <p:cNvSpPr txBox="1"/>
          <p:nvPr/>
        </p:nvSpPr>
        <p:spPr>
          <a:xfrm>
            <a:off x="13973175" y="1728788"/>
            <a:ext cx="92396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D6039BA-7AD2-2742-92EE-176A06E65FC8}"/>
              </a:ext>
            </a:extLst>
          </p:cNvPr>
          <p:cNvSpPr txBox="1"/>
          <p:nvPr/>
        </p:nvSpPr>
        <p:spPr>
          <a:xfrm>
            <a:off x="1843087" y="2098118"/>
            <a:ext cx="882549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1" lang="en-US" altLang="zh-CN" dirty="0"/>
              <a:t>PPL</a:t>
            </a:r>
            <a:r>
              <a:rPr kumimoji="1" lang="zh-CN" altLang="en-US" dirty="0"/>
              <a:t>全称是</a:t>
            </a:r>
            <a:r>
              <a:rPr kumimoji="1" lang="en-US" altLang="zh-CN" dirty="0"/>
              <a:t>Pipe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Processing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Language</a:t>
            </a:r>
            <a:r>
              <a:rPr kumimoji="1" lang="zh-CN" altLang="en-US" dirty="0"/>
              <a:t>，它是一种只读请求用来处理半结构化的数据。</a:t>
            </a:r>
            <a:endParaRPr kumimoji="1" lang="en-US" altLang="zh-CN" dirty="0"/>
          </a:p>
          <a:p>
            <a:pPr algn="l"/>
            <a:r>
              <a:rPr kumimoji="1" lang="zh-CN" altLang="en-US" dirty="0"/>
              <a:t>一个</a:t>
            </a:r>
            <a:r>
              <a:rPr kumimoji="1" lang="en-US" altLang="zh-CN" dirty="0"/>
              <a:t>PPL</a:t>
            </a:r>
            <a:r>
              <a:rPr kumimoji="1" lang="zh-CN" altLang="en-US" dirty="0"/>
              <a:t>的查询由多个通过管道符</a:t>
            </a:r>
            <a:r>
              <a:rPr kumimoji="1" lang="en-US" altLang="zh-CN" dirty="0"/>
              <a:t>”|”</a:t>
            </a:r>
            <a:r>
              <a:rPr kumimoji="1" lang="zh-CN" altLang="en-US" dirty="0"/>
              <a:t>分隔的命令组成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5A92309-E76D-284C-A14D-2416F0778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37" y="3846854"/>
            <a:ext cx="9982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05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PPL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33432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</a:rPr>
              <a:t>执行视图（</a:t>
            </a:r>
            <a:r>
              <a:rPr lang="en-US" altLang="zh-CN" dirty="0">
                <a:latin typeface="+mj-lt"/>
              </a:rPr>
              <a:t>Execution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View</a:t>
            </a:r>
            <a:r>
              <a:rPr lang="zh-CN" altLang="en-US" dirty="0">
                <a:latin typeface="+mj-lt"/>
              </a:rPr>
              <a:t>）</a:t>
            </a:r>
            <a:endParaRPr lang="en-US" altLang="zh-CN" dirty="0"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BD30BC-7C9C-6D4A-B7D4-017022D9A3AD}"/>
              </a:ext>
            </a:extLst>
          </p:cNvPr>
          <p:cNvSpPr txBox="1"/>
          <p:nvPr/>
        </p:nvSpPr>
        <p:spPr>
          <a:xfrm>
            <a:off x="13973175" y="1728788"/>
            <a:ext cx="92396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endParaRPr kumimoji="1" lang="zh-CN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385C7A-1943-FD4A-8C79-E6BF7287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10" y="1595709"/>
            <a:ext cx="6190984" cy="365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0878122-BD68-694D-817C-A4FD05563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336861"/>
            <a:ext cx="10325100" cy="139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ACC5F3-4644-4549-8E44-E3E73AD69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576" y="2031210"/>
            <a:ext cx="9806347" cy="28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101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标题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13816">
              <a:defRPr sz="2492"/>
            </a:lvl1pPr>
          </a:lstStyle>
          <a:p>
            <a:pPr defTabSz="914400"/>
            <a:r>
              <a:rPr lang="en-US" altLang="zh-CN" sz="3600" dirty="0">
                <a:solidFill>
                  <a:schemeClr val="accent2"/>
                </a:solidFill>
              </a:rPr>
              <a:t>PPL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C089C7B-8838-AD43-AC10-EB7E40E564C8}"/>
              </a:ext>
            </a:extLst>
          </p:cNvPr>
          <p:cNvSpPr txBox="1"/>
          <p:nvPr/>
        </p:nvSpPr>
        <p:spPr>
          <a:xfrm>
            <a:off x="838200" y="1226379"/>
            <a:ext cx="352275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</a:rPr>
              <a:t>组件视图（</a:t>
            </a:r>
            <a:r>
              <a:rPr lang="en-US" altLang="zh-CN" dirty="0">
                <a:latin typeface="+mj-lt"/>
              </a:rPr>
              <a:t>Component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View</a:t>
            </a:r>
            <a:r>
              <a:rPr lang="zh-CN" altLang="en-US" dirty="0">
                <a:latin typeface="+mj-lt"/>
              </a:rPr>
              <a:t>）</a:t>
            </a:r>
            <a:endParaRPr lang="en-US" altLang="zh-CN" dirty="0"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BD30BC-7C9C-6D4A-B7D4-017022D9A3AD}"/>
              </a:ext>
            </a:extLst>
          </p:cNvPr>
          <p:cNvSpPr txBox="1"/>
          <p:nvPr/>
        </p:nvSpPr>
        <p:spPr>
          <a:xfrm>
            <a:off x="13973175" y="1728788"/>
            <a:ext cx="92396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endParaRPr kumimoji="1" lang="zh-CN" alt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47A70F8-08C4-9A41-945E-555C4DFA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220977"/>
            <a:ext cx="43434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5E6F3DD-76AA-614C-99E9-A689F97E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0"/>
            <a:ext cx="628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067E77C-8F77-954B-87C3-87802DDD0033}"/>
              </a:ext>
            </a:extLst>
          </p:cNvPr>
          <p:cNvSpPr txBox="1"/>
          <p:nvPr/>
        </p:nvSpPr>
        <p:spPr>
          <a:xfrm>
            <a:off x="985838" y="2257425"/>
            <a:ext cx="469615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1" lang="en" altLang="zh-CN" dirty="0"/>
              <a:t>Language Processing</a:t>
            </a:r>
            <a:r>
              <a:rPr kumimoji="1" lang="zh-CN" altLang="en-US" dirty="0"/>
              <a:t>：通过</a:t>
            </a:r>
            <a:r>
              <a:rPr kumimoji="1" lang="en-US" altLang="zh-CN" dirty="0"/>
              <a:t>ANTRL</a:t>
            </a:r>
            <a:r>
              <a:rPr kumimoji="1" lang="zh-CN" altLang="en-US" dirty="0"/>
              <a:t>语法解析</a:t>
            </a:r>
            <a:endParaRPr kumimoji="1" lang="en-US" altLang="zh-CN" dirty="0"/>
          </a:p>
          <a:p>
            <a:r>
              <a:rPr kumimoji="1" lang="en-US" altLang="zh-CN" dirty="0"/>
              <a:t>PPL</a:t>
            </a:r>
            <a:r>
              <a:rPr kumimoji="1" lang="zh-CN" altLang="en-US" dirty="0"/>
              <a:t>语句，使用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对象存储解析后的数据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FB2068-01C4-8046-873D-95C57F18B9F5}"/>
              </a:ext>
            </a:extLst>
          </p:cNvPr>
          <p:cNvSpPr txBox="1"/>
          <p:nvPr/>
        </p:nvSpPr>
        <p:spPr>
          <a:xfrm>
            <a:off x="985838" y="3157538"/>
            <a:ext cx="436273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</a:t>
            </a:r>
            <a:r>
              <a:rPr kumimoji="1" lang="zh-CN" altLang="en-US" dirty="0"/>
              <a:t>：根据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生成逻辑计划，</a:t>
            </a:r>
            <a:endParaRPr kumimoji="1" lang="en-US" altLang="zh-CN" dirty="0"/>
          </a:p>
          <a:p>
            <a:pPr algn="l"/>
            <a:r>
              <a:rPr kumimoji="1" lang="zh-CN" altLang="en-US" dirty="0"/>
              <a:t>随后根据逻辑计划生成物理计划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A36E869-0D87-7242-A69A-BAD763E3D827}"/>
              </a:ext>
            </a:extLst>
          </p:cNvPr>
          <p:cNvSpPr txBox="1"/>
          <p:nvPr/>
        </p:nvSpPr>
        <p:spPr>
          <a:xfrm>
            <a:off x="1028700" y="4043363"/>
            <a:ext cx="35948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1" lang="en-US" altLang="zh-CN" dirty="0"/>
              <a:t>Execution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</a:t>
            </a:r>
            <a:r>
              <a:rPr kumimoji="1" lang="zh-CN" altLang="en-US" dirty="0"/>
              <a:t>：执行物理计划</a:t>
            </a:r>
          </a:p>
        </p:txBody>
      </p:sp>
    </p:spTree>
    <p:extLst>
      <p:ext uri="{BB962C8B-B14F-4D97-AF65-F5344CB8AC3E}">
        <p14:creationId xmlns:p14="http://schemas.microsoft.com/office/powerpoint/2010/main" val="1708057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7D3DB"/>
      </a:accent1>
      <a:accent2>
        <a:srgbClr val="00C8C1"/>
      </a:accent2>
      <a:accent3>
        <a:srgbClr val="00ADA8"/>
      </a:accent3>
      <a:accent4>
        <a:srgbClr val="087F8C"/>
      </a:accent4>
      <a:accent5>
        <a:srgbClr val="2B6CFF"/>
      </a:accent5>
      <a:accent6>
        <a:srgbClr val="0B389D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DengXian"/>
        <a:ea typeface="DengXian"/>
        <a:cs typeface="DengXia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algn="l">
          <a:defRPr dirty="0" smtClean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7D3DB"/>
      </a:accent1>
      <a:accent2>
        <a:srgbClr val="00C8C1"/>
      </a:accent2>
      <a:accent3>
        <a:srgbClr val="00ADA8"/>
      </a:accent3>
      <a:accent4>
        <a:srgbClr val="087F8C"/>
      </a:accent4>
      <a:accent5>
        <a:srgbClr val="2B6CFF"/>
      </a:accent5>
      <a:accent6>
        <a:srgbClr val="0B389D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DengXian"/>
        <a:ea typeface="DengXian"/>
        <a:cs typeface="DengXia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2662</Words>
  <Application>Microsoft Macintosh PowerPoint</Application>
  <PresentationFormat>宽屏</PresentationFormat>
  <Paragraphs>202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DengXian</vt:lpstr>
      <vt:lpstr>微软雅黑</vt:lpstr>
      <vt:lpstr>Arial 正常</vt:lpstr>
      <vt:lpstr>Arial</vt:lpstr>
      <vt:lpstr>Helvetica</vt:lpstr>
      <vt:lpstr>Office 主题</vt:lpstr>
      <vt:lpstr>OpenSearch-SQL调研（一）</vt:lpstr>
      <vt:lpstr>目录</vt:lpstr>
      <vt:lpstr>OpenSearch</vt:lpstr>
      <vt:lpstr>OpenSearch</vt:lpstr>
      <vt:lpstr>OpenSearch-SQL</vt:lpstr>
      <vt:lpstr>OpenSearch-SQL</vt:lpstr>
      <vt:lpstr>PPL</vt:lpstr>
      <vt:lpstr>PPL</vt:lpstr>
      <vt:lpstr>PPL</vt:lpstr>
      <vt:lpstr>Language Processing</vt:lpstr>
      <vt:lpstr>Language Processing</vt:lpstr>
      <vt:lpstr>Language Processing</vt:lpstr>
      <vt:lpstr>Language Processing</vt:lpstr>
      <vt:lpstr>Language Processing</vt:lpstr>
      <vt:lpstr>Language Processing</vt:lpstr>
      <vt:lpstr>Language Processing</vt:lpstr>
      <vt:lpstr>Language Processing</vt:lpstr>
      <vt:lpstr>Language Processing</vt:lpstr>
      <vt:lpstr>Language Processing</vt:lpstr>
      <vt:lpstr>Language Processing</vt:lpstr>
      <vt:lpstr>Language Processing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Lucene核心技术（一）</dc:title>
  <cp:lastModifiedBy>Xugang Lu 陆徐刚</cp:lastModifiedBy>
  <cp:revision>411</cp:revision>
  <dcterms:modified xsi:type="dcterms:W3CDTF">2021-07-29T02:49:57Z</dcterms:modified>
</cp:coreProperties>
</file>